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2" r:id="rId6"/>
    <p:sldId id="263" r:id="rId7"/>
    <p:sldId id="264" r:id="rId8"/>
    <p:sldId id="265" r:id="rId9"/>
    <p:sldId id="266"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31" r:id="rId69"/>
    <p:sldId id="327" r:id="rId70"/>
    <p:sldId id="328" r:id="rId71"/>
    <p:sldId id="329" r:id="rId72"/>
    <p:sldId id="330" r:id="rId73"/>
    <p:sldId id="333" r:id="rId74"/>
    <p:sldId id="334" r:id="rId75"/>
    <p:sldId id="335" r:id="rId76"/>
    <p:sldId id="336" r:id="rId77"/>
    <p:sldId id="337" r:id="rId78"/>
    <p:sldId id="338" r:id="rId79"/>
    <p:sldId id="339" r:id="rId80"/>
    <p:sldId id="342" r:id="rId81"/>
    <p:sldId id="394" r:id="rId82"/>
    <p:sldId id="395" r:id="rId83"/>
    <p:sldId id="396"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8" r:id="rId116"/>
    <p:sldId id="379"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19" autoAdjust="0"/>
  </p:normalViewPr>
  <p:slideViewPr>
    <p:cSldViewPr snapToGrid="0">
      <p:cViewPr varScale="1">
        <p:scale>
          <a:sx n="91" d="100"/>
          <a:sy n="91" d="100"/>
        </p:scale>
        <p:origin x="56"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3/6/2023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3/6/2023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3/6/2023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3/6/2023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3/6/2023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Module 4</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C8A388-281A-4BF8-8B93-10EDCCAA263E}"/>
              </a:ext>
            </a:extLst>
          </p:cNvPr>
          <p:cNvSpPr>
            <a:spLocks noGrp="1"/>
          </p:cNvSpPr>
          <p:nvPr>
            <p:ph idx="1"/>
          </p:nvPr>
        </p:nvSpPr>
        <p:spPr/>
        <p:txBody>
          <a:bodyPr/>
          <a:lstStyle/>
          <a:p>
            <a:r>
              <a:rPr lang="en-GB" b="1" i="0" dirty="0">
                <a:solidFill>
                  <a:srgbClr val="000000"/>
                </a:solidFill>
                <a:effectLst/>
                <a:latin typeface="inter-bold"/>
              </a:rPr>
              <a:t>Downward multiplexing:</a:t>
            </a:r>
            <a:r>
              <a:rPr lang="en-GB" b="0" i="0" dirty="0">
                <a:solidFill>
                  <a:srgbClr val="000000"/>
                </a:solidFill>
                <a:effectLst/>
                <a:latin typeface="inter-regular"/>
              </a:rPr>
              <a:t> Downward multiplexing means one transport layer connection uses the multiple network connections. Downward multiplexing allows the transport layer to split a connection among several paths to improve the throughput. This type of multiplexing is used when networks have a low or slow capacity.</a:t>
            </a:r>
          </a:p>
          <a:p>
            <a:endParaRPr lang="en-GB" b="0" i="0" dirty="0">
              <a:solidFill>
                <a:srgbClr val="000000"/>
              </a:solidFill>
              <a:effectLst/>
              <a:latin typeface="inter-regular"/>
            </a:endParaRPr>
          </a:p>
          <a:p>
            <a:endParaRPr lang="en-GB" dirty="0"/>
          </a:p>
        </p:txBody>
      </p:sp>
      <p:pic>
        <p:nvPicPr>
          <p:cNvPr id="5" name="Picture 4">
            <a:extLst>
              <a:ext uri="{FF2B5EF4-FFF2-40B4-BE49-F238E27FC236}">
                <a16:creationId xmlns:a16="http://schemas.microsoft.com/office/drawing/2014/main" id="{3AB84C51-9442-4E5F-B027-8F32590D0861}"/>
              </a:ext>
            </a:extLst>
          </p:cNvPr>
          <p:cNvPicPr>
            <a:picLocks noChangeAspect="1"/>
          </p:cNvPicPr>
          <p:nvPr/>
        </p:nvPicPr>
        <p:blipFill>
          <a:blip r:embed="rId2"/>
          <a:stretch>
            <a:fillRect/>
          </a:stretch>
        </p:blipFill>
        <p:spPr>
          <a:xfrm>
            <a:off x="3876561" y="3008446"/>
            <a:ext cx="4438878" cy="3301612"/>
          </a:xfrm>
          <a:prstGeom prst="rect">
            <a:avLst/>
          </a:prstGeom>
        </p:spPr>
      </p:pic>
    </p:spTree>
    <p:extLst>
      <p:ext uri="{BB962C8B-B14F-4D97-AF65-F5344CB8AC3E}">
        <p14:creationId xmlns:p14="http://schemas.microsoft.com/office/powerpoint/2010/main" val="18467991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7E6F45-A5E8-4006-87E0-7EE5A4B2B6AF}"/>
              </a:ext>
            </a:extLst>
          </p:cNvPr>
          <p:cNvPicPr>
            <a:picLocks noGrp="1" noChangeAspect="1"/>
          </p:cNvPicPr>
          <p:nvPr>
            <p:ph idx="1"/>
          </p:nvPr>
        </p:nvPicPr>
        <p:blipFill>
          <a:blip r:embed="rId2"/>
          <a:stretch>
            <a:fillRect/>
          </a:stretch>
        </p:blipFill>
        <p:spPr>
          <a:xfrm>
            <a:off x="4127399" y="879344"/>
            <a:ext cx="1968601" cy="215911"/>
          </a:xfrm>
        </p:spPr>
      </p:pic>
      <p:pic>
        <p:nvPicPr>
          <p:cNvPr id="7" name="Picture 6">
            <a:extLst>
              <a:ext uri="{FF2B5EF4-FFF2-40B4-BE49-F238E27FC236}">
                <a16:creationId xmlns:a16="http://schemas.microsoft.com/office/drawing/2014/main" id="{1D90D7F1-6A86-4016-9B90-C6BE9A126850}"/>
              </a:ext>
            </a:extLst>
          </p:cNvPr>
          <p:cNvPicPr>
            <a:picLocks noChangeAspect="1"/>
          </p:cNvPicPr>
          <p:nvPr/>
        </p:nvPicPr>
        <p:blipFill>
          <a:blip r:embed="rId3"/>
          <a:stretch>
            <a:fillRect/>
          </a:stretch>
        </p:blipFill>
        <p:spPr>
          <a:xfrm>
            <a:off x="1475476" y="1263408"/>
            <a:ext cx="7607691" cy="4628233"/>
          </a:xfrm>
          <a:prstGeom prst="rect">
            <a:avLst/>
          </a:prstGeom>
        </p:spPr>
      </p:pic>
    </p:spTree>
    <p:extLst>
      <p:ext uri="{BB962C8B-B14F-4D97-AF65-F5344CB8AC3E}">
        <p14:creationId xmlns:p14="http://schemas.microsoft.com/office/powerpoint/2010/main" val="19600305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F6A70-9604-4CA7-8947-19AAD01F7B9E}"/>
              </a:ext>
            </a:extLst>
          </p:cNvPr>
          <p:cNvSpPr>
            <a:spLocks noGrp="1"/>
          </p:cNvSpPr>
          <p:nvPr>
            <p:ph type="title"/>
          </p:nvPr>
        </p:nvSpPr>
        <p:spPr/>
        <p:txBody>
          <a:bodyPr>
            <a:normAutofit/>
          </a:bodyPr>
          <a:lstStyle/>
          <a:p>
            <a:pPr algn="ctr"/>
            <a:r>
              <a:rPr lang="en-GB" sz="3200" dirty="0"/>
              <a:t>Lost acknowledgement</a:t>
            </a:r>
          </a:p>
        </p:txBody>
      </p:sp>
      <p:pic>
        <p:nvPicPr>
          <p:cNvPr id="5" name="Content Placeholder 4">
            <a:extLst>
              <a:ext uri="{FF2B5EF4-FFF2-40B4-BE49-F238E27FC236}">
                <a16:creationId xmlns:a16="http://schemas.microsoft.com/office/drawing/2014/main" id="{BA25DB18-63D3-4C53-A56A-1733D413234B}"/>
              </a:ext>
            </a:extLst>
          </p:cNvPr>
          <p:cNvPicPr>
            <a:picLocks noGrp="1" noChangeAspect="1"/>
          </p:cNvPicPr>
          <p:nvPr>
            <p:ph idx="1"/>
          </p:nvPr>
        </p:nvPicPr>
        <p:blipFill>
          <a:blip r:embed="rId2"/>
          <a:stretch>
            <a:fillRect/>
          </a:stretch>
        </p:blipFill>
        <p:spPr>
          <a:xfrm>
            <a:off x="2774093" y="2103438"/>
            <a:ext cx="6643813" cy="3849687"/>
          </a:xfrm>
        </p:spPr>
      </p:pic>
    </p:spTree>
    <p:extLst>
      <p:ext uri="{BB962C8B-B14F-4D97-AF65-F5344CB8AC3E}">
        <p14:creationId xmlns:p14="http://schemas.microsoft.com/office/powerpoint/2010/main" val="29818962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CC5-1684-4540-92CA-F393AF4683CD}"/>
              </a:ext>
            </a:extLst>
          </p:cNvPr>
          <p:cNvSpPr>
            <a:spLocks noGrp="1"/>
          </p:cNvSpPr>
          <p:nvPr>
            <p:ph type="title"/>
          </p:nvPr>
        </p:nvSpPr>
        <p:spPr/>
        <p:txBody>
          <a:bodyPr>
            <a:normAutofit/>
          </a:bodyPr>
          <a:lstStyle/>
          <a:p>
            <a:pPr algn="ctr"/>
            <a:r>
              <a:rPr lang="en-GB" sz="3200" dirty="0"/>
              <a:t>Lost acknowledgment corrected by resending a segment</a:t>
            </a:r>
          </a:p>
        </p:txBody>
      </p:sp>
      <p:pic>
        <p:nvPicPr>
          <p:cNvPr id="5" name="Content Placeholder 4">
            <a:extLst>
              <a:ext uri="{FF2B5EF4-FFF2-40B4-BE49-F238E27FC236}">
                <a16:creationId xmlns:a16="http://schemas.microsoft.com/office/drawing/2014/main" id="{FC154B8B-79EE-4D7C-B77D-AE8985615773}"/>
              </a:ext>
            </a:extLst>
          </p:cNvPr>
          <p:cNvPicPr>
            <a:picLocks noGrp="1" noChangeAspect="1"/>
          </p:cNvPicPr>
          <p:nvPr>
            <p:ph idx="1"/>
          </p:nvPr>
        </p:nvPicPr>
        <p:blipFill>
          <a:blip r:embed="rId2"/>
          <a:stretch>
            <a:fillRect/>
          </a:stretch>
        </p:blipFill>
        <p:spPr>
          <a:xfrm>
            <a:off x="2636484" y="2103438"/>
            <a:ext cx="6919032" cy="3849687"/>
          </a:xfrm>
        </p:spPr>
      </p:pic>
    </p:spTree>
    <p:extLst>
      <p:ext uri="{BB962C8B-B14F-4D97-AF65-F5344CB8AC3E}">
        <p14:creationId xmlns:p14="http://schemas.microsoft.com/office/powerpoint/2010/main" val="37806246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8C99B-3E87-41AC-B591-811B9093D0C2}"/>
              </a:ext>
            </a:extLst>
          </p:cNvPr>
          <p:cNvSpPr>
            <a:spLocks noGrp="1"/>
          </p:cNvSpPr>
          <p:nvPr>
            <p:ph type="title"/>
          </p:nvPr>
        </p:nvSpPr>
        <p:spPr/>
        <p:txBody>
          <a:bodyPr/>
          <a:lstStyle/>
          <a:p>
            <a:pPr algn="ctr"/>
            <a:r>
              <a:rPr lang="en-GB" dirty="0"/>
              <a:t>TCP Congestion control</a:t>
            </a:r>
          </a:p>
        </p:txBody>
      </p:sp>
      <p:pic>
        <p:nvPicPr>
          <p:cNvPr id="5" name="Content Placeholder 4">
            <a:extLst>
              <a:ext uri="{FF2B5EF4-FFF2-40B4-BE49-F238E27FC236}">
                <a16:creationId xmlns:a16="http://schemas.microsoft.com/office/drawing/2014/main" id="{8D0F9B8B-8EB0-425E-A9BB-2181C883AE28}"/>
              </a:ext>
            </a:extLst>
          </p:cNvPr>
          <p:cNvPicPr>
            <a:picLocks noGrp="1" noChangeAspect="1"/>
          </p:cNvPicPr>
          <p:nvPr>
            <p:ph idx="1"/>
          </p:nvPr>
        </p:nvPicPr>
        <p:blipFill>
          <a:blip r:embed="rId2"/>
          <a:stretch>
            <a:fillRect/>
          </a:stretch>
        </p:blipFill>
        <p:spPr>
          <a:xfrm>
            <a:off x="3403618" y="2103438"/>
            <a:ext cx="5384763" cy="3849687"/>
          </a:xfrm>
        </p:spPr>
      </p:pic>
    </p:spTree>
    <p:extLst>
      <p:ext uri="{BB962C8B-B14F-4D97-AF65-F5344CB8AC3E}">
        <p14:creationId xmlns:p14="http://schemas.microsoft.com/office/powerpoint/2010/main" val="34304747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18EA92-AE66-4860-9829-223DD6E8EE3C}"/>
              </a:ext>
            </a:extLst>
          </p:cNvPr>
          <p:cNvPicPr>
            <a:picLocks noGrp="1" noChangeAspect="1"/>
          </p:cNvPicPr>
          <p:nvPr>
            <p:ph idx="1"/>
          </p:nvPr>
        </p:nvPicPr>
        <p:blipFill>
          <a:blip r:embed="rId2"/>
          <a:stretch>
            <a:fillRect/>
          </a:stretch>
        </p:blipFill>
        <p:spPr>
          <a:xfrm>
            <a:off x="2170827" y="1507714"/>
            <a:ext cx="7214642" cy="4358988"/>
          </a:xfrm>
        </p:spPr>
      </p:pic>
    </p:spTree>
    <p:extLst>
      <p:ext uri="{BB962C8B-B14F-4D97-AF65-F5344CB8AC3E}">
        <p14:creationId xmlns:p14="http://schemas.microsoft.com/office/powerpoint/2010/main" val="2464605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5024AF-E9C5-4585-A0FB-9CA12C2B65D0}"/>
              </a:ext>
            </a:extLst>
          </p:cNvPr>
          <p:cNvPicPr>
            <a:picLocks noGrp="1" noChangeAspect="1"/>
          </p:cNvPicPr>
          <p:nvPr>
            <p:ph idx="1"/>
          </p:nvPr>
        </p:nvPicPr>
        <p:blipFill>
          <a:blip r:embed="rId2"/>
          <a:stretch>
            <a:fillRect/>
          </a:stretch>
        </p:blipFill>
        <p:spPr>
          <a:xfrm>
            <a:off x="2184788" y="1752018"/>
            <a:ext cx="7322180" cy="4201107"/>
          </a:xfrm>
        </p:spPr>
      </p:pic>
    </p:spTree>
    <p:extLst>
      <p:ext uri="{BB962C8B-B14F-4D97-AF65-F5344CB8AC3E}">
        <p14:creationId xmlns:p14="http://schemas.microsoft.com/office/powerpoint/2010/main" val="18146017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C372CD-3DFA-4233-B4BA-E87DBD15055E}"/>
              </a:ext>
            </a:extLst>
          </p:cNvPr>
          <p:cNvPicPr>
            <a:picLocks noGrp="1" noChangeAspect="1"/>
          </p:cNvPicPr>
          <p:nvPr>
            <p:ph idx="1"/>
          </p:nvPr>
        </p:nvPicPr>
        <p:blipFill>
          <a:blip r:embed="rId2"/>
          <a:stretch>
            <a:fillRect/>
          </a:stretch>
        </p:blipFill>
        <p:spPr>
          <a:xfrm>
            <a:off x="2583382" y="2103438"/>
            <a:ext cx="7025236" cy="3849687"/>
          </a:xfrm>
        </p:spPr>
      </p:pic>
    </p:spTree>
    <p:extLst>
      <p:ext uri="{BB962C8B-B14F-4D97-AF65-F5344CB8AC3E}">
        <p14:creationId xmlns:p14="http://schemas.microsoft.com/office/powerpoint/2010/main" val="1554333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0B7DC0-A2F4-429C-BDC1-712D2F5D737B}"/>
              </a:ext>
            </a:extLst>
          </p:cNvPr>
          <p:cNvPicPr>
            <a:picLocks noGrp="1" noChangeAspect="1"/>
          </p:cNvPicPr>
          <p:nvPr>
            <p:ph idx="1"/>
          </p:nvPr>
        </p:nvPicPr>
        <p:blipFill>
          <a:blip r:embed="rId2"/>
          <a:stretch>
            <a:fillRect/>
          </a:stretch>
        </p:blipFill>
        <p:spPr>
          <a:xfrm>
            <a:off x="2861888" y="2103438"/>
            <a:ext cx="6468224" cy="3849687"/>
          </a:xfrm>
        </p:spPr>
      </p:pic>
    </p:spTree>
    <p:extLst>
      <p:ext uri="{BB962C8B-B14F-4D97-AF65-F5344CB8AC3E}">
        <p14:creationId xmlns:p14="http://schemas.microsoft.com/office/powerpoint/2010/main" val="6581566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EFF2-7656-4875-AA93-BDDEFB635A7B}"/>
              </a:ext>
            </a:extLst>
          </p:cNvPr>
          <p:cNvSpPr>
            <a:spLocks noGrp="1"/>
          </p:cNvSpPr>
          <p:nvPr>
            <p:ph type="title"/>
          </p:nvPr>
        </p:nvSpPr>
        <p:spPr/>
        <p:txBody>
          <a:bodyPr>
            <a:normAutofit/>
          </a:bodyPr>
          <a:lstStyle/>
          <a:p>
            <a:r>
              <a:rPr lang="en-GB" sz="3600" dirty="0"/>
              <a:t>Congestion avoidance additive increase</a:t>
            </a:r>
          </a:p>
        </p:txBody>
      </p:sp>
      <p:pic>
        <p:nvPicPr>
          <p:cNvPr id="5" name="Content Placeholder 4">
            <a:extLst>
              <a:ext uri="{FF2B5EF4-FFF2-40B4-BE49-F238E27FC236}">
                <a16:creationId xmlns:a16="http://schemas.microsoft.com/office/drawing/2014/main" id="{24E4CE47-B9CE-4A50-B997-4C2F581FDF55}"/>
              </a:ext>
            </a:extLst>
          </p:cNvPr>
          <p:cNvPicPr>
            <a:picLocks noGrp="1" noChangeAspect="1"/>
          </p:cNvPicPr>
          <p:nvPr>
            <p:ph idx="1"/>
          </p:nvPr>
        </p:nvPicPr>
        <p:blipFill>
          <a:blip r:embed="rId2"/>
          <a:stretch>
            <a:fillRect/>
          </a:stretch>
        </p:blipFill>
        <p:spPr>
          <a:xfrm>
            <a:off x="2163847" y="2103438"/>
            <a:ext cx="7412922" cy="3849687"/>
          </a:xfrm>
        </p:spPr>
      </p:pic>
    </p:spTree>
    <p:extLst>
      <p:ext uri="{BB962C8B-B14F-4D97-AF65-F5344CB8AC3E}">
        <p14:creationId xmlns:p14="http://schemas.microsoft.com/office/powerpoint/2010/main" val="41801164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0132B1-7D55-473D-9875-7AE736647DB2}"/>
              </a:ext>
            </a:extLst>
          </p:cNvPr>
          <p:cNvPicPr>
            <a:picLocks noGrp="1" noChangeAspect="1"/>
          </p:cNvPicPr>
          <p:nvPr>
            <p:ph idx="1"/>
          </p:nvPr>
        </p:nvPicPr>
        <p:blipFill>
          <a:blip r:embed="rId2"/>
          <a:stretch>
            <a:fillRect/>
          </a:stretch>
        </p:blipFill>
        <p:spPr>
          <a:xfrm>
            <a:off x="2377884" y="2396247"/>
            <a:ext cx="7436232" cy="3264068"/>
          </a:xfrm>
        </p:spPr>
      </p:pic>
    </p:spTree>
    <p:extLst>
      <p:ext uri="{BB962C8B-B14F-4D97-AF65-F5344CB8AC3E}">
        <p14:creationId xmlns:p14="http://schemas.microsoft.com/office/powerpoint/2010/main" val="1551606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A4EE1B-7B94-44FF-A1BB-5C8C3EFAE7BB}"/>
              </a:ext>
            </a:extLst>
          </p:cNvPr>
          <p:cNvSpPr>
            <a:spLocks noGrp="1"/>
          </p:cNvSpPr>
          <p:nvPr>
            <p:ph idx="1"/>
          </p:nvPr>
        </p:nvSpPr>
        <p:spPr/>
        <p:txBody>
          <a:bodyPr/>
          <a:lstStyle/>
          <a:p>
            <a:pPr algn="just"/>
            <a:r>
              <a:rPr lang="en-GB" b="0" i="0" dirty="0">
                <a:solidFill>
                  <a:srgbClr val="610B4B"/>
                </a:solidFill>
                <a:effectLst/>
                <a:latin typeface="erdana"/>
              </a:rPr>
              <a:t>Addressing</a:t>
            </a:r>
          </a:p>
          <a:p>
            <a:pPr algn="just">
              <a:buFont typeface="Arial" panose="020B0604020202020204" pitchFamily="34" charset="0"/>
              <a:buChar char="•"/>
            </a:pPr>
            <a:r>
              <a:rPr lang="en-GB" b="0" i="0" dirty="0">
                <a:solidFill>
                  <a:srgbClr val="000000"/>
                </a:solidFill>
                <a:effectLst/>
                <a:latin typeface="inter-regular"/>
              </a:rPr>
              <a:t>According to the layered model, the transport layer interacts with the functions of the session layer. Many protocols combine session, presentation, and application layer protocols into a single layer known as the application layer. In these cases, delivery to the session layer means the delivery to the application layer. Data generated by an application on one machine must be transmitted to the correct application on another machine. In this case, addressing is provided by the transport layer.</a:t>
            </a:r>
          </a:p>
          <a:p>
            <a:pPr algn="just">
              <a:buFont typeface="Arial" panose="020B0604020202020204" pitchFamily="34" charset="0"/>
              <a:buChar char="•"/>
            </a:pPr>
            <a:r>
              <a:rPr lang="en-GB" b="0" i="0" dirty="0">
                <a:solidFill>
                  <a:srgbClr val="000000"/>
                </a:solidFill>
                <a:effectLst/>
                <a:latin typeface="inter-regular"/>
              </a:rPr>
              <a:t>The transport layer provides the user address which is specified as a station or port. The port variable represents a particular TS user of a specified station known as a Transport Service access point (TSAP). Each station has only one transport entity.</a:t>
            </a:r>
          </a:p>
          <a:p>
            <a:pPr algn="just">
              <a:buFont typeface="Arial" panose="020B0604020202020204" pitchFamily="34" charset="0"/>
              <a:buChar char="•"/>
            </a:pPr>
            <a:r>
              <a:rPr lang="en-GB" b="0" i="0" dirty="0">
                <a:solidFill>
                  <a:srgbClr val="000000"/>
                </a:solidFill>
                <a:effectLst/>
                <a:latin typeface="inter-regular"/>
              </a:rPr>
              <a:t>The transport layer protocols need to know which upper-layer protocols are communicating.</a:t>
            </a:r>
          </a:p>
          <a:p>
            <a:endParaRPr lang="en-GB" dirty="0"/>
          </a:p>
        </p:txBody>
      </p:sp>
    </p:spTree>
    <p:extLst>
      <p:ext uri="{BB962C8B-B14F-4D97-AF65-F5344CB8AC3E}">
        <p14:creationId xmlns:p14="http://schemas.microsoft.com/office/powerpoint/2010/main" val="34287486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F196-A678-493F-BB79-7F41BEC2723D}"/>
              </a:ext>
            </a:extLst>
          </p:cNvPr>
          <p:cNvSpPr>
            <a:spLocks noGrp="1"/>
          </p:cNvSpPr>
          <p:nvPr>
            <p:ph type="title"/>
          </p:nvPr>
        </p:nvSpPr>
        <p:spPr/>
        <p:txBody>
          <a:bodyPr/>
          <a:lstStyle/>
          <a:p>
            <a:pPr algn="ctr"/>
            <a:r>
              <a:rPr lang="en-GB" dirty="0"/>
              <a:t>Example of </a:t>
            </a:r>
            <a:r>
              <a:rPr lang="en-GB" dirty="0" err="1"/>
              <a:t>Taho</a:t>
            </a:r>
            <a:r>
              <a:rPr lang="en-GB" dirty="0"/>
              <a:t> TCP</a:t>
            </a:r>
          </a:p>
        </p:txBody>
      </p:sp>
      <p:pic>
        <p:nvPicPr>
          <p:cNvPr id="5" name="Content Placeholder 4">
            <a:extLst>
              <a:ext uri="{FF2B5EF4-FFF2-40B4-BE49-F238E27FC236}">
                <a16:creationId xmlns:a16="http://schemas.microsoft.com/office/drawing/2014/main" id="{D5DB2084-AC4C-4076-8AE4-496DBA56C7E0}"/>
              </a:ext>
            </a:extLst>
          </p:cNvPr>
          <p:cNvPicPr>
            <a:picLocks noGrp="1" noChangeAspect="1"/>
          </p:cNvPicPr>
          <p:nvPr>
            <p:ph idx="1"/>
          </p:nvPr>
        </p:nvPicPr>
        <p:blipFill>
          <a:blip r:embed="rId2"/>
          <a:stretch>
            <a:fillRect/>
          </a:stretch>
        </p:blipFill>
        <p:spPr>
          <a:xfrm>
            <a:off x="3164932" y="2103438"/>
            <a:ext cx="5862136" cy="3849687"/>
          </a:xfrm>
        </p:spPr>
      </p:pic>
    </p:spTree>
    <p:extLst>
      <p:ext uri="{BB962C8B-B14F-4D97-AF65-F5344CB8AC3E}">
        <p14:creationId xmlns:p14="http://schemas.microsoft.com/office/powerpoint/2010/main" val="21435712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723A1D-BB33-4C4C-9321-272178159D3B}"/>
              </a:ext>
            </a:extLst>
          </p:cNvPr>
          <p:cNvPicPr>
            <a:picLocks noGrp="1" noChangeAspect="1"/>
          </p:cNvPicPr>
          <p:nvPr>
            <p:ph idx="1"/>
          </p:nvPr>
        </p:nvPicPr>
        <p:blipFill>
          <a:blip r:embed="rId2"/>
          <a:stretch>
            <a:fillRect/>
          </a:stretch>
        </p:blipFill>
        <p:spPr>
          <a:xfrm>
            <a:off x="3074922" y="2103438"/>
            <a:ext cx="6042155" cy="3849687"/>
          </a:xfrm>
        </p:spPr>
      </p:pic>
    </p:spTree>
    <p:extLst>
      <p:ext uri="{BB962C8B-B14F-4D97-AF65-F5344CB8AC3E}">
        <p14:creationId xmlns:p14="http://schemas.microsoft.com/office/powerpoint/2010/main" val="25255480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1C23F8-AC5D-4868-8CCC-DF48C048168D}"/>
              </a:ext>
            </a:extLst>
          </p:cNvPr>
          <p:cNvPicPr>
            <a:picLocks noGrp="1" noChangeAspect="1"/>
          </p:cNvPicPr>
          <p:nvPr>
            <p:ph idx="1"/>
          </p:nvPr>
        </p:nvPicPr>
        <p:blipFill>
          <a:blip r:embed="rId2"/>
          <a:stretch>
            <a:fillRect/>
          </a:stretch>
        </p:blipFill>
        <p:spPr>
          <a:xfrm>
            <a:off x="1368110" y="1354150"/>
            <a:ext cx="9060238" cy="4598975"/>
          </a:xfrm>
        </p:spPr>
      </p:pic>
    </p:spTree>
    <p:extLst>
      <p:ext uri="{BB962C8B-B14F-4D97-AF65-F5344CB8AC3E}">
        <p14:creationId xmlns:p14="http://schemas.microsoft.com/office/powerpoint/2010/main" val="37089508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7C81-9C3B-44C7-9486-03E3EF70A0D3}"/>
              </a:ext>
            </a:extLst>
          </p:cNvPr>
          <p:cNvSpPr>
            <a:spLocks noGrp="1"/>
          </p:cNvSpPr>
          <p:nvPr>
            <p:ph type="title"/>
          </p:nvPr>
        </p:nvSpPr>
        <p:spPr/>
        <p:txBody>
          <a:bodyPr/>
          <a:lstStyle/>
          <a:p>
            <a:pPr algn="ctr"/>
            <a:r>
              <a:rPr lang="en-GB" sz="2800" b="1" dirty="0">
                <a:latin typeface="Times New Roman" panose="02020603050405020304" pitchFamily="18" charset="0"/>
                <a:cs typeface="Times New Roman" panose="02020603050405020304" pitchFamily="18" charset="0"/>
              </a:rPr>
              <a:t>Session Layer: </a:t>
            </a:r>
            <a:br>
              <a:rPr lang="en-GB" sz="2000" b="1" dirty="0">
                <a:latin typeface="Times New Roman" panose="02020603050405020304" pitchFamily="18"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9EE389E0-79F8-438E-8064-1DCEE46888E2}"/>
              </a:ext>
            </a:extLst>
          </p:cNvPr>
          <p:cNvSpPr>
            <a:spLocks noGrp="1"/>
          </p:cNvSpPr>
          <p:nvPr>
            <p:ph idx="1"/>
          </p:nvPr>
        </p:nvSpPr>
        <p:spPr/>
        <p:txBody>
          <a:bodyPr/>
          <a:lstStyle/>
          <a:p>
            <a:r>
              <a:rPr lang="en-GB" sz="1600" dirty="0">
                <a:latin typeface="Times New Roman" panose="02020603050405020304" pitchFamily="18" charset="0"/>
                <a:cs typeface="Times New Roman" panose="02020603050405020304" pitchFamily="18" charset="0"/>
              </a:rPr>
              <a:t>Session layer design issues</a:t>
            </a:r>
          </a:p>
          <a:p>
            <a:r>
              <a:rPr lang="en-GB" sz="1600" dirty="0">
                <a:latin typeface="Times New Roman" panose="02020603050405020304" pitchFamily="18" charset="0"/>
                <a:cs typeface="Times New Roman" panose="02020603050405020304" pitchFamily="18" charset="0"/>
              </a:rPr>
              <a:t> Session Layer protocol - Remote Procedure Call (RPC), </a:t>
            </a:r>
            <a:br>
              <a:rPr lang="en-GB" sz="1600" dirty="0">
                <a:latin typeface="Times New Roman" panose="02020603050405020304" pitchFamily="18" charset="0"/>
                <a:cs typeface="Times New Roman" panose="02020603050405020304" pitchFamily="18" charset="0"/>
              </a:rPr>
            </a:br>
            <a:endParaRPr lang="en-GB" dirty="0"/>
          </a:p>
        </p:txBody>
      </p:sp>
      <p:sp>
        <p:nvSpPr>
          <p:cNvPr id="5" name="TextBox 4">
            <a:extLst>
              <a:ext uri="{FF2B5EF4-FFF2-40B4-BE49-F238E27FC236}">
                <a16:creationId xmlns:a16="http://schemas.microsoft.com/office/drawing/2014/main" id="{209FA18E-5022-4D53-A10B-7EBF241B3569}"/>
              </a:ext>
            </a:extLst>
          </p:cNvPr>
          <p:cNvSpPr txBox="1"/>
          <p:nvPr/>
        </p:nvSpPr>
        <p:spPr>
          <a:xfrm>
            <a:off x="3048582" y="3246079"/>
            <a:ext cx="6097162" cy="369332"/>
          </a:xfrm>
          <a:prstGeom prst="rect">
            <a:avLst/>
          </a:prstGeom>
          <a:noFill/>
        </p:spPr>
        <p:txBody>
          <a:bodyPr wrap="square">
            <a:spAutoFit/>
          </a:bodyPr>
          <a:lstStyle/>
          <a:p>
            <a:r>
              <a:rPr lang="en-GB" b="0" dirty="0">
                <a:effectLst/>
              </a:rPr>
              <a:t> </a:t>
            </a:r>
            <a:endParaRPr lang="en-GB" dirty="0"/>
          </a:p>
        </p:txBody>
      </p:sp>
    </p:spTree>
    <p:extLst>
      <p:ext uri="{BB962C8B-B14F-4D97-AF65-F5344CB8AC3E}">
        <p14:creationId xmlns:p14="http://schemas.microsoft.com/office/powerpoint/2010/main" val="19959062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887C5A-E48C-430F-9DB9-529DF037C40F}"/>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5th layer of OSI Reference Model</a:t>
            </a:r>
            <a:endParaRPr lang="en-GB" sz="2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Responsible for </a:t>
            </a:r>
            <a:endParaRPr lang="en-GB"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Opening session</a:t>
            </a:r>
            <a:endParaRPr lang="en-GB" sz="2800" b="0" i="0" u="none" strike="noStrike" dirty="0">
              <a:solidFill>
                <a:srgbClr val="000000"/>
              </a:solidFill>
              <a:effectLst/>
              <a:latin typeface="Noto Sans Symbols"/>
            </a:endParaRPr>
          </a:p>
          <a:p>
            <a:pPr marL="742950" lvl="1" indent="-285750" rtl="0" fontAlgn="base">
              <a:spcBef>
                <a:spcPts val="50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Managing session</a:t>
            </a:r>
            <a:endParaRPr lang="en-GB" sz="2800" b="0" i="0" u="none" strike="noStrike" dirty="0">
              <a:solidFill>
                <a:srgbClr val="000000"/>
              </a:solidFill>
              <a:effectLst/>
              <a:latin typeface="Noto Sans Symbols"/>
            </a:endParaRPr>
          </a:p>
          <a:p>
            <a:pPr marL="742950" lvl="1" indent="-285750" rtl="0" fontAlgn="base">
              <a:spcBef>
                <a:spcPts val="50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Terminating session</a:t>
            </a:r>
            <a:endParaRPr lang="en-GB" sz="2800" b="0" i="0" u="none" strike="noStrike" dirty="0">
              <a:solidFill>
                <a:srgbClr val="000000"/>
              </a:solidFill>
              <a:effectLst/>
              <a:latin typeface="Noto Sans Symbols"/>
            </a:endParaRPr>
          </a:p>
          <a:p>
            <a:r>
              <a:rPr lang="en-GB" b="0" dirty="0">
                <a:effectLst/>
              </a:rPr>
              <a:t> </a:t>
            </a:r>
            <a:endParaRPr lang="en-GB" dirty="0"/>
          </a:p>
        </p:txBody>
      </p:sp>
    </p:spTree>
    <p:extLst>
      <p:ext uri="{BB962C8B-B14F-4D97-AF65-F5344CB8AC3E}">
        <p14:creationId xmlns:p14="http://schemas.microsoft.com/office/powerpoint/2010/main" val="36016541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AEE94D-A57E-482B-A9C3-B6A2EEEE3C01}"/>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For two computer to communicate there must be channels – </a:t>
            </a:r>
            <a:r>
              <a:rPr lang="en-GB" sz="1800" b="1" i="1" u="none" strike="noStrike" dirty="0">
                <a:solidFill>
                  <a:srgbClr val="000000"/>
                </a:solidFill>
                <a:effectLst/>
                <a:latin typeface="Calibri" panose="020F0502020204030204" pitchFamily="34" charset="0"/>
              </a:rPr>
              <a:t>open</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May have </a:t>
            </a:r>
            <a:r>
              <a:rPr lang="en-GB" sz="1800" b="1" i="0" u="none" strike="noStrike" dirty="0">
                <a:solidFill>
                  <a:srgbClr val="000000"/>
                </a:solidFill>
                <a:effectLst/>
                <a:latin typeface="Calibri" panose="020F0502020204030204" pitchFamily="34" charset="0"/>
              </a:rPr>
              <a:t>more than one channel</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Through the channels the messages are transmitted</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1" i="0" u="none" strike="noStrike" dirty="0">
                <a:solidFill>
                  <a:srgbClr val="000000"/>
                </a:solidFill>
                <a:effectLst/>
                <a:latin typeface="Calibri" panose="020F0502020204030204" pitchFamily="34" charset="0"/>
              </a:rPr>
              <a:t>Channels </a:t>
            </a:r>
            <a:r>
              <a:rPr lang="en-GB" sz="1800" b="0" i="0" u="none" strike="noStrike" dirty="0">
                <a:solidFill>
                  <a:srgbClr val="000000"/>
                </a:solidFill>
                <a:effectLst/>
                <a:latin typeface="Calibri" panose="020F0502020204030204" pitchFamily="34" charset="0"/>
              </a:rPr>
              <a:t>are nothing but</a:t>
            </a:r>
            <a:r>
              <a:rPr lang="en-GB" sz="1800" b="1" i="0" u="none" strike="noStrike" dirty="0">
                <a:solidFill>
                  <a:srgbClr val="000000"/>
                </a:solidFill>
                <a:effectLst/>
                <a:latin typeface="Calibri" panose="020F0502020204030204" pitchFamily="34" charset="0"/>
              </a:rPr>
              <a:t> Sessions</a:t>
            </a:r>
            <a:endParaRPr lang="en-GB" sz="1800" b="1"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Session layers is </a:t>
            </a:r>
            <a:r>
              <a:rPr lang="en-GB" sz="1800" b="1" i="0" u="none" strike="noStrike" dirty="0">
                <a:solidFill>
                  <a:srgbClr val="000000"/>
                </a:solidFill>
                <a:effectLst/>
                <a:latin typeface="Calibri" panose="020F0502020204030204" pitchFamily="34" charset="0"/>
              </a:rPr>
              <a:t>not </a:t>
            </a:r>
            <a:r>
              <a:rPr lang="en-GB" sz="1800" b="0" i="0" u="none" strike="noStrike" dirty="0">
                <a:solidFill>
                  <a:srgbClr val="000000"/>
                </a:solidFill>
                <a:effectLst/>
                <a:latin typeface="Calibri" panose="020F0502020204030204" pitchFamily="34" charset="0"/>
              </a:rPr>
              <a:t>concerned about </a:t>
            </a:r>
            <a:r>
              <a:rPr lang="en-GB" sz="1800" b="1" i="0" u="none" strike="noStrike" dirty="0">
                <a:solidFill>
                  <a:srgbClr val="000000"/>
                </a:solidFill>
                <a:effectLst/>
                <a:latin typeface="Calibri" panose="020F0502020204030204" pitchFamily="34" charset="0"/>
              </a:rPr>
              <a:t>data integrity</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 Associated with the exchange of data</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 provide a way for devices or nodes to communicate.</a:t>
            </a:r>
            <a:endParaRPr lang="en-GB" sz="1800" b="0" i="0" u="none" strike="noStrike" dirty="0">
              <a:solidFill>
                <a:srgbClr val="000000"/>
              </a:solidFill>
              <a:effectLst/>
              <a:latin typeface="Arial" panose="020B0604020202020204" pitchFamily="34" charset="0"/>
            </a:endParaRPr>
          </a:p>
          <a:p>
            <a:endParaRPr lang="en-GB" dirty="0"/>
          </a:p>
        </p:txBody>
      </p:sp>
      <p:pic>
        <p:nvPicPr>
          <p:cNvPr id="2050" name="Picture 2">
            <a:extLst>
              <a:ext uri="{FF2B5EF4-FFF2-40B4-BE49-F238E27FC236}">
                <a16:creationId xmlns:a16="http://schemas.microsoft.com/office/drawing/2014/main" id="{26B566BA-5286-48DF-A280-E8EFB4240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376" y="512751"/>
            <a:ext cx="40767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5658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9E3398-9A12-4235-A770-94F9D4815C31}"/>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Session layer provides services like</a:t>
            </a:r>
            <a:endParaRPr lang="en-GB"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GB" sz="2000" b="0" i="0" u="none" strike="noStrike" dirty="0">
                <a:solidFill>
                  <a:srgbClr val="000000"/>
                </a:solidFill>
                <a:effectLst/>
                <a:latin typeface="Calibri" panose="020F0502020204030204" pitchFamily="34" charset="0"/>
              </a:rPr>
              <a:t> </a:t>
            </a:r>
            <a:r>
              <a:rPr lang="en-GB" sz="2800" b="1" i="1" u="none" strike="noStrike" dirty="0">
                <a:solidFill>
                  <a:srgbClr val="000000"/>
                </a:solidFill>
                <a:effectLst/>
                <a:latin typeface="Calibri" panose="020F0502020204030204" pitchFamily="34" charset="0"/>
              </a:rPr>
              <a:t>Authentication,</a:t>
            </a:r>
            <a:endParaRPr lang="en-GB" sz="2800" b="1" i="1" u="none" strike="noStrike" dirty="0">
              <a:solidFill>
                <a:srgbClr val="000000"/>
              </a:solidFill>
              <a:effectLst/>
              <a:latin typeface="Noto Sans Symbols"/>
            </a:endParaRPr>
          </a:p>
          <a:p>
            <a:pPr marL="742950" lvl="1" indent="-285750" rtl="0" fontAlgn="base">
              <a:spcBef>
                <a:spcPts val="500"/>
              </a:spcBef>
              <a:spcAft>
                <a:spcPts val="0"/>
              </a:spcAft>
              <a:buFont typeface="Arial" panose="020B0604020202020204" pitchFamily="34" charset="0"/>
              <a:buChar char="•"/>
            </a:pPr>
            <a:r>
              <a:rPr lang="en-GB" sz="2800" b="1" i="1" u="none" strike="noStrike" dirty="0">
                <a:solidFill>
                  <a:srgbClr val="000000"/>
                </a:solidFill>
                <a:effectLst/>
                <a:latin typeface="Calibri" panose="020F0502020204030204" pitchFamily="34" charset="0"/>
              </a:rPr>
              <a:t>Authorization,</a:t>
            </a:r>
            <a:endParaRPr lang="en-GB" sz="2800" b="1" i="1" u="none" strike="noStrike" dirty="0">
              <a:solidFill>
                <a:srgbClr val="000000"/>
              </a:solidFill>
              <a:effectLst/>
              <a:latin typeface="Noto Sans Symbols"/>
            </a:endParaRPr>
          </a:p>
          <a:p>
            <a:pPr marL="742950" lvl="1" indent="-285750" rtl="0" fontAlgn="base">
              <a:spcBef>
                <a:spcPts val="500"/>
              </a:spcBef>
              <a:spcAft>
                <a:spcPts val="0"/>
              </a:spcAft>
              <a:buFont typeface="Arial" panose="020B0604020202020204" pitchFamily="34" charset="0"/>
              <a:buChar char="•"/>
            </a:pPr>
            <a:r>
              <a:rPr lang="en-GB" sz="2800" b="1" i="1" u="none" strike="noStrike" dirty="0">
                <a:solidFill>
                  <a:srgbClr val="000000"/>
                </a:solidFill>
                <a:effectLst/>
                <a:latin typeface="Calibri" panose="020F0502020204030204" pitchFamily="34" charset="0"/>
              </a:rPr>
              <a:t>Dialog Control,</a:t>
            </a:r>
            <a:endParaRPr lang="en-GB" sz="2800" b="1" i="1" u="none" strike="noStrike" dirty="0">
              <a:solidFill>
                <a:srgbClr val="000000"/>
              </a:solidFill>
              <a:effectLst/>
              <a:latin typeface="Noto Sans Symbols"/>
            </a:endParaRPr>
          </a:p>
          <a:p>
            <a:pPr marL="742950" lvl="1" indent="-285750" rtl="0" fontAlgn="base">
              <a:spcBef>
                <a:spcPts val="500"/>
              </a:spcBef>
              <a:spcAft>
                <a:spcPts val="0"/>
              </a:spcAft>
              <a:buFont typeface="Arial" panose="020B0604020202020204" pitchFamily="34" charset="0"/>
              <a:buChar char="•"/>
            </a:pPr>
            <a:r>
              <a:rPr lang="en-GB" sz="2800" b="1" i="1" u="none" strike="noStrike" dirty="0">
                <a:solidFill>
                  <a:srgbClr val="000000"/>
                </a:solidFill>
                <a:effectLst/>
                <a:latin typeface="Calibri" panose="020F0502020204030204" pitchFamily="34" charset="0"/>
              </a:rPr>
              <a:t>Dialog separation</a:t>
            </a:r>
            <a:endParaRPr lang="en-GB" sz="2800" b="1" i="1" u="none" strike="noStrike" dirty="0">
              <a:solidFill>
                <a:srgbClr val="000000"/>
              </a:solidFill>
              <a:effectLst/>
              <a:latin typeface="Noto Sans Symbols"/>
            </a:endParaRPr>
          </a:p>
          <a:p>
            <a:br>
              <a:rPr lang="en-GB" b="0" dirty="0">
                <a:effectLst/>
              </a:rPr>
            </a:br>
            <a:endParaRPr lang="en-GB" dirty="0"/>
          </a:p>
        </p:txBody>
      </p:sp>
    </p:spTree>
    <p:extLst>
      <p:ext uri="{BB962C8B-B14F-4D97-AF65-F5344CB8AC3E}">
        <p14:creationId xmlns:p14="http://schemas.microsoft.com/office/powerpoint/2010/main" val="28018443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97DA2-9545-4F5E-99B3-2236B49537FC}"/>
              </a:ext>
            </a:extLst>
          </p:cNvPr>
          <p:cNvSpPr>
            <a:spLocks noGrp="1"/>
          </p:cNvSpPr>
          <p:nvPr>
            <p:ph idx="1"/>
          </p:nvPr>
        </p:nvSpPr>
        <p:spPr/>
        <p:txBody>
          <a:bodyPr/>
          <a:lstStyle/>
          <a:p>
            <a:pPr rtl="0">
              <a:spcBef>
                <a:spcPts val="0"/>
              </a:spcBef>
              <a:spcAft>
                <a:spcPts val="0"/>
              </a:spcAft>
            </a:pPr>
            <a:r>
              <a:rPr lang="en-GB" sz="1800" b="1" i="0" u="none" strike="noStrike" dirty="0">
                <a:solidFill>
                  <a:srgbClr val="000000"/>
                </a:solidFill>
                <a:effectLst/>
                <a:latin typeface="Calibri" panose="020F0502020204030204" pitchFamily="34" charset="0"/>
              </a:rPr>
              <a:t>Authentication </a:t>
            </a:r>
            <a:endParaRPr lang="en-GB" b="0" dirty="0">
              <a:effectLst/>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Authentication is done on the network devices.</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verifying who you are</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Logging on to a server with a username and password is authentication.</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 The main purpose of authentication is </a:t>
            </a:r>
            <a:r>
              <a:rPr lang="en-GB" sz="1800" b="1" i="0" u="none" strike="noStrike" dirty="0">
                <a:solidFill>
                  <a:srgbClr val="000000"/>
                </a:solidFill>
                <a:effectLst/>
                <a:latin typeface="Calibri" panose="020F0502020204030204" pitchFamily="34" charset="0"/>
              </a:rPr>
              <a:t>security</a:t>
            </a:r>
            <a:r>
              <a:rPr lang="en-GB" sz="1800" b="0" i="0" u="none" strike="noStrike" dirty="0">
                <a:solidFill>
                  <a:srgbClr val="000000"/>
                </a:solidFill>
                <a:effectLst/>
                <a:latin typeface="Calibri" panose="020F0502020204030204" pitchFamily="34" charset="0"/>
              </a:rPr>
              <a:t>. </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Without authentication, user's data stored on a server is unsafe on the grounds that everyone can get it from the server.</a:t>
            </a:r>
            <a:endParaRPr lang="en-GB" sz="1800" b="0" i="0" u="none" strike="noStrike" dirty="0">
              <a:solidFill>
                <a:srgbClr val="000000"/>
              </a:solidFill>
              <a:effectLst/>
              <a:latin typeface="Arial" panose="020B0604020202020204" pitchFamily="34" charset="0"/>
            </a:endParaRPr>
          </a:p>
          <a:p>
            <a:endParaRPr lang="en-GB" dirty="0"/>
          </a:p>
        </p:txBody>
      </p:sp>
    </p:spTree>
    <p:extLst>
      <p:ext uri="{BB962C8B-B14F-4D97-AF65-F5344CB8AC3E}">
        <p14:creationId xmlns:p14="http://schemas.microsoft.com/office/powerpoint/2010/main" val="334543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7D6BEA-96F9-43BB-AF44-757E012868E0}"/>
              </a:ext>
            </a:extLst>
          </p:cNvPr>
          <p:cNvSpPr>
            <a:spLocks noGrp="1"/>
          </p:cNvSpPr>
          <p:nvPr>
            <p:ph idx="1"/>
          </p:nvPr>
        </p:nvSpPr>
        <p:spPr/>
        <p:txBody>
          <a:bodyPr>
            <a:normAutofit fontScale="77500" lnSpcReduction="20000"/>
          </a:bodyPr>
          <a:lstStyle/>
          <a:p>
            <a:pPr rtl="0">
              <a:spcBef>
                <a:spcPts val="0"/>
              </a:spcBef>
              <a:spcAft>
                <a:spcPts val="0"/>
              </a:spcAft>
            </a:pPr>
            <a:r>
              <a:rPr lang="en-GB" sz="1800" b="1" i="0" u="none" strike="noStrike" dirty="0">
                <a:solidFill>
                  <a:srgbClr val="000000"/>
                </a:solidFill>
                <a:effectLst/>
                <a:latin typeface="Calibri" panose="020F0502020204030204" pitchFamily="34" charset="0"/>
              </a:rPr>
              <a:t>Authorization</a:t>
            </a:r>
            <a:endParaRPr lang="en-GB" b="0" dirty="0">
              <a:effectLst/>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After being authenticated</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process of verifying what a user is </a:t>
            </a:r>
            <a:r>
              <a:rPr lang="en-GB" sz="1800" b="1" i="0" u="none" strike="noStrike" dirty="0">
                <a:solidFill>
                  <a:srgbClr val="000000"/>
                </a:solidFill>
                <a:effectLst/>
                <a:latin typeface="Calibri" panose="020F0502020204030204" pitchFamily="34" charset="0"/>
              </a:rPr>
              <a:t>entitled </a:t>
            </a:r>
            <a:r>
              <a:rPr lang="en-GB" sz="1800" b="0" i="0" u="none" strike="noStrike" dirty="0">
                <a:solidFill>
                  <a:srgbClr val="000000"/>
                </a:solidFill>
                <a:effectLst/>
                <a:latin typeface="Calibri" panose="020F0502020204030204" pitchFamily="34" charset="0"/>
              </a:rPr>
              <a:t>to do or access on a given server</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1" i="0" u="none" strike="noStrike" dirty="0">
                <a:solidFill>
                  <a:srgbClr val="000000"/>
                </a:solidFill>
                <a:effectLst/>
                <a:latin typeface="Calibri" panose="020F0502020204030204" pitchFamily="34" charset="0"/>
              </a:rPr>
              <a:t>authorization is configured on every server</a:t>
            </a:r>
            <a:endParaRPr lang="en-GB" sz="1800" b="1"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It is to avoid intrusion on users' personal data</a:t>
            </a:r>
          </a:p>
          <a:p>
            <a:pPr rtl="0" fontAlgn="base">
              <a:spcBef>
                <a:spcPts val="1000"/>
              </a:spcBef>
              <a:spcAft>
                <a:spcPts val="0"/>
              </a:spcAft>
              <a:buFont typeface="Arial" panose="020B0604020202020204" pitchFamily="34" charset="0"/>
              <a:buChar char="•"/>
            </a:pPr>
            <a:r>
              <a:rPr lang="en-GB" sz="2800" b="1" i="0" u="none" strike="noStrike" dirty="0">
                <a:solidFill>
                  <a:srgbClr val="000000"/>
                </a:solidFill>
                <a:effectLst/>
                <a:latin typeface="Calibri" panose="020F0502020204030204" pitchFamily="34" charset="0"/>
              </a:rPr>
              <a:t>dialog control</a:t>
            </a:r>
            <a:endParaRPr lang="en-GB" sz="2800" b="1" i="0" u="none" strike="noStrike" dirty="0">
              <a:solidFill>
                <a:srgbClr val="000000"/>
              </a:solidFill>
              <a:effectLst/>
              <a:latin typeface="Noto Sans Symbols"/>
            </a:endParaRPr>
          </a:p>
          <a:p>
            <a:pPr marL="742950" lvl="1" indent="-285750" rtl="0" fontAlgn="base">
              <a:spcBef>
                <a:spcPts val="50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it determines whose turn it is to transfer data in a session</a:t>
            </a:r>
            <a:endParaRPr lang="en-GB"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In a given open session, a device plays dual roles, which is requesting services and replying with services.  </a:t>
            </a:r>
            <a:endParaRPr lang="en-GB" sz="2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endParaRPr lang="en-GB" sz="1800" b="0" i="0" u="none" strike="noStrike" dirty="0">
              <a:solidFill>
                <a:srgbClr val="000000"/>
              </a:solidFill>
              <a:effectLst/>
              <a:latin typeface="Arial" panose="020B0604020202020204" pitchFamily="34" charset="0"/>
            </a:endParaRPr>
          </a:p>
          <a:p>
            <a:pPr marL="0" indent="0">
              <a:buNone/>
            </a:pPr>
            <a:br>
              <a:rPr lang="en-GB" b="0" dirty="0">
                <a:effectLst/>
              </a:rPr>
            </a:br>
            <a:endParaRPr lang="en-GB" dirty="0"/>
          </a:p>
        </p:txBody>
      </p:sp>
    </p:spTree>
    <p:extLst>
      <p:ext uri="{BB962C8B-B14F-4D97-AF65-F5344CB8AC3E}">
        <p14:creationId xmlns:p14="http://schemas.microsoft.com/office/powerpoint/2010/main" val="5085365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BEC82F-9CA9-4000-9402-9555D06048FD}"/>
              </a:ext>
            </a:extLst>
          </p:cNvPr>
          <p:cNvSpPr>
            <a:spLocks noGrp="1"/>
          </p:cNvSpPr>
          <p:nvPr>
            <p:ph idx="1"/>
          </p:nvPr>
        </p:nvSpPr>
        <p:spPr/>
        <p:txBody>
          <a:bodyPr>
            <a:normAutofit lnSpcReduction="10000"/>
          </a:bodyPr>
          <a:lstStyle/>
          <a:p>
            <a:pPr marL="4064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Dialog control determines which role they are playing at any given moment.</a:t>
            </a:r>
            <a:endParaRPr lang="en-GB" sz="1800" b="0" i="0" u="none" strike="noStrike" dirty="0">
              <a:solidFill>
                <a:srgbClr val="000000"/>
              </a:solidFill>
              <a:effectLst/>
              <a:latin typeface="Arial" panose="020B0604020202020204" pitchFamily="34" charset="0"/>
            </a:endParaRPr>
          </a:p>
          <a:p>
            <a:pPr marL="406400" rtl="0" fontAlgn="base">
              <a:spcBef>
                <a:spcPts val="5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dialog control is critically significant for data transmission. </a:t>
            </a:r>
            <a:endParaRPr lang="en-GB" sz="1800" b="0" i="0" u="none" strike="noStrike" dirty="0">
              <a:solidFill>
                <a:srgbClr val="000000"/>
              </a:solidFill>
              <a:effectLst/>
              <a:latin typeface="Arial" panose="020B0604020202020204" pitchFamily="34" charset="0"/>
            </a:endParaRPr>
          </a:p>
          <a:p>
            <a:pPr marL="406400" rtl="0" fontAlgn="base">
              <a:spcBef>
                <a:spcPts val="5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provides three different modes or ways of communication, which are</a:t>
            </a:r>
            <a:endParaRPr lang="en-GB" sz="1800" b="0" i="0" u="none" strike="noStrike" dirty="0">
              <a:solidFill>
                <a:srgbClr val="000000"/>
              </a:solidFill>
              <a:effectLst/>
              <a:latin typeface="Arial" panose="020B0604020202020204" pitchFamily="34" charset="0"/>
            </a:endParaRPr>
          </a:p>
          <a:p>
            <a:pPr marL="406400" rtl="0" fontAlgn="base">
              <a:spcBef>
                <a:spcPts val="5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 </a:t>
            </a:r>
            <a:r>
              <a:rPr lang="en-GB" sz="1800" b="1" i="0" u="none" strike="noStrike" dirty="0">
                <a:solidFill>
                  <a:srgbClr val="000000"/>
                </a:solidFill>
                <a:effectLst/>
                <a:latin typeface="Calibri" panose="020F0502020204030204" pitchFamily="34" charset="0"/>
              </a:rPr>
              <a:t>simplex</a:t>
            </a:r>
            <a:endParaRPr lang="en-GB" sz="1800" b="0" i="0" u="none" strike="noStrike" dirty="0">
              <a:solidFill>
                <a:srgbClr val="000000"/>
              </a:solidFill>
              <a:effectLst/>
              <a:latin typeface="Noto Sans Symbols"/>
            </a:endParaRPr>
          </a:p>
          <a:p>
            <a:pPr marL="457200" rtl="0">
              <a:spcBef>
                <a:spcPts val="500"/>
              </a:spcBef>
              <a:spcAft>
                <a:spcPts val="0"/>
              </a:spcAft>
            </a:pPr>
            <a:r>
              <a:rPr lang="en-GB" sz="1800" b="0" i="0" u="none" strike="noStrike" dirty="0">
                <a:solidFill>
                  <a:srgbClr val="000000"/>
                </a:solidFill>
                <a:effectLst/>
                <a:latin typeface="Calibri" panose="020F0502020204030204" pitchFamily="34" charset="0"/>
              </a:rPr>
              <a:t>     </a:t>
            </a:r>
            <a:r>
              <a:rPr lang="en-GB" sz="1800" b="0" i="0" u="none" strike="noStrike" dirty="0" err="1">
                <a:solidFill>
                  <a:srgbClr val="000000"/>
                </a:solidFill>
                <a:effectLst/>
                <a:latin typeface="Calibri" panose="020F0502020204030204" pitchFamily="34" charset="0"/>
              </a:rPr>
              <a:t>eg</a:t>
            </a:r>
            <a:r>
              <a:rPr lang="en-GB" sz="1800" b="0" i="0" u="none" strike="noStrike" dirty="0">
                <a:solidFill>
                  <a:srgbClr val="000000"/>
                </a:solidFill>
                <a:effectLst/>
                <a:latin typeface="Calibri" panose="020F0502020204030204" pitchFamily="34" charset="0"/>
              </a:rPr>
              <a:t>: Radio</a:t>
            </a:r>
            <a:endParaRPr lang="en-GB" b="0" dirty="0">
              <a:effectLst/>
            </a:endParaRPr>
          </a:p>
          <a:p>
            <a:pPr marL="406400" rtl="0" fontAlgn="base">
              <a:spcBef>
                <a:spcPts val="5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 </a:t>
            </a:r>
            <a:r>
              <a:rPr lang="en-GB" sz="1800" b="1" i="0" u="none" strike="noStrike" dirty="0">
                <a:solidFill>
                  <a:srgbClr val="000000"/>
                </a:solidFill>
                <a:effectLst/>
                <a:latin typeface="Calibri" panose="020F0502020204030204" pitchFamily="34" charset="0"/>
              </a:rPr>
              <a:t>half-duplex</a:t>
            </a:r>
            <a:endParaRPr lang="en-GB" sz="1800" b="0" i="0" u="none" strike="noStrike" dirty="0">
              <a:solidFill>
                <a:srgbClr val="000000"/>
              </a:solidFill>
              <a:effectLst/>
              <a:latin typeface="Noto Sans Symbols"/>
            </a:endParaRPr>
          </a:p>
          <a:p>
            <a:pPr marL="457200" rtl="0">
              <a:spcBef>
                <a:spcPts val="500"/>
              </a:spcBef>
              <a:spcAft>
                <a:spcPts val="0"/>
              </a:spcAft>
            </a:pPr>
            <a:r>
              <a:rPr lang="en-GB" sz="1800" b="0" i="0" u="none" strike="noStrike" dirty="0">
                <a:solidFill>
                  <a:srgbClr val="000000"/>
                </a:solidFill>
                <a:effectLst/>
                <a:latin typeface="Calibri" panose="020F0502020204030204" pitchFamily="34" charset="0"/>
              </a:rPr>
              <a:t>     </a:t>
            </a:r>
            <a:r>
              <a:rPr lang="en-GB" sz="1800" b="0" i="0" u="none" strike="noStrike" dirty="0" err="1">
                <a:solidFill>
                  <a:srgbClr val="000000"/>
                </a:solidFill>
                <a:effectLst/>
                <a:latin typeface="Calibri" panose="020F0502020204030204" pitchFamily="34" charset="0"/>
              </a:rPr>
              <a:t>eg</a:t>
            </a:r>
            <a:r>
              <a:rPr lang="en-GB" sz="1800" b="0" i="0" u="none" strike="noStrike" dirty="0">
                <a:solidFill>
                  <a:srgbClr val="000000"/>
                </a:solidFill>
                <a:effectLst/>
                <a:latin typeface="Calibri" panose="020F0502020204030204" pitchFamily="34" charset="0"/>
              </a:rPr>
              <a:t>: Walkie talkie</a:t>
            </a:r>
            <a:endParaRPr lang="en-GB" b="0" dirty="0">
              <a:effectLst/>
            </a:endParaRPr>
          </a:p>
          <a:p>
            <a:pPr marL="406400" rtl="0" fontAlgn="base">
              <a:spcBef>
                <a:spcPts val="5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 </a:t>
            </a:r>
            <a:r>
              <a:rPr lang="en-GB" sz="1800" b="1" i="0" u="none" strike="noStrike" dirty="0">
                <a:solidFill>
                  <a:srgbClr val="000000"/>
                </a:solidFill>
                <a:effectLst/>
                <a:latin typeface="Calibri" panose="020F0502020204030204" pitchFamily="34" charset="0"/>
              </a:rPr>
              <a:t>full-duplex</a:t>
            </a:r>
            <a:endParaRPr lang="en-GB" sz="1800" b="0" i="0" u="none" strike="noStrike" dirty="0">
              <a:solidFill>
                <a:srgbClr val="000000"/>
              </a:solidFill>
              <a:effectLst/>
              <a:latin typeface="Noto Sans Symbols"/>
            </a:endParaRPr>
          </a:p>
          <a:p>
            <a:pPr marL="457200" rtl="0">
              <a:spcBef>
                <a:spcPts val="500"/>
              </a:spcBef>
              <a:spcAft>
                <a:spcPts val="0"/>
              </a:spcAft>
            </a:pPr>
            <a:r>
              <a:rPr lang="en-GB" sz="1800" b="1" i="0" u="none" strike="noStrike" dirty="0">
                <a:solidFill>
                  <a:srgbClr val="000000"/>
                </a:solidFill>
                <a:effectLst/>
                <a:latin typeface="Calibri" panose="020F0502020204030204" pitchFamily="34" charset="0"/>
              </a:rPr>
              <a:t>     </a:t>
            </a:r>
            <a:r>
              <a:rPr lang="en-GB" sz="1800" b="0" i="0" u="none" strike="noStrike" dirty="0" err="1">
                <a:solidFill>
                  <a:srgbClr val="000000"/>
                </a:solidFill>
                <a:effectLst/>
                <a:latin typeface="Calibri" panose="020F0502020204030204" pitchFamily="34" charset="0"/>
              </a:rPr>
              <a:t>eg</a:t>
            </a:r>
            <a:r>
              <a:rPr lang="en-GB" sz="1800" b="0" i="0" u="none" strike="noStrike" dirty="0">
                <a:solidFill>
                  <a:srgbClr val="000000"/>
                </a:solidFill>
                <a:effectLst/>
                <a:latin typeface="Calibri" panose="020F0502020204030204" pitchFamily="34" charset="0"/>
              </a:rPr>
              <a:t>: skype</a:t>
            </a:r>
            <a:endParaRPr lang="en-GB" b="0" dirty="0">
              <a:effectLst/>
            </a:endParaRPr>
          </a:p>
          <a:p>
            <a:br>
              <a:rPr lang="en-GB" dirty="0"/>
            </a:br>
            <a:endParaRPr lang="en-GB" dirty="0"/>
          </a:p>
        </p:txBody>
      </p:sp>
    </p:spTree>
    <p:extLst>
      <p:ext uri="{BB962C8B-B14F-4D97-AF65-F5344CB8AC3E}">
        <p14:creationId xmlns:p14="http://schemas.microsoft.com/office/powerpoint/2010/main" val="2601181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91991F-A05E-42B3-8655-AC7AC598F2B4}"/>
              </a:ext>
            </a:extLst>
          </p:cNvPr>
          <p:cNvPicPr>
            <a:picLocks noGrp="1" noChangeAspect="1"/>
          </p:cNvPicPr>
          <p:nvPr>
            <p:ph idx="1"/>
          </p:nvPr>
        </p:nvPicPr>
        <p:blipFill>
          <a:blip r:embed="rId2"/>
          <a:stretch>
            <a:fillRect/>
          </a:stretch>
        </p:blipFill>
        <p:spPr>
          <a:xfrm>
            <a:off x="2346959" y="2103438"/>
            <a:ext cx="7498082" cy="3849687"/>
          </a:xfrm>
        </p:spPr>
      </p:pic>
    </p:spTree>
    <p:extLst>
      <p:ext uri="{BB962C8B-B14F-4D97-AF65-F5344CB8AC3E}">
        <p14:creationId xmlns:p14="http://schemas.microsoft.com/office/powerpoint/2010/main" val="25222514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800F46-1F50-4BD4-A290-C3D6345034CF}"/>
              </a:ext>
            </a:extLst>
          </p:cNvPr>
          <p:cNvSpPr>
            <a:spLocks noGrp="1"/>
          </p:cNvSpPr>
          <p:nvPr>
            <p:ph idx="1"/>
          </p:nvPr>
        </p:nvSpPr>
        <p:spPr/>
        <p:txBody>
          <a:bodyPr>
            <a:normAutofit lnSpcReduction="10000"/>
          </a:bodyPr>
          <a:lstStyle/>
          <a:p>
            <a:pPr rtl="0" fontAlgn="base">
              <a:spcBef>
                <a:spcPts val="0"/>
              </a:spcBef>
              <a:spcAft>
                <a:spcPts val="0"/>
              </a:spcAft>
              <a:buFont typeface="Arial" panose="020B0604020202020204" pitchFamily="34" charset="0"/>
              <a:buChar char="•"/>
            </a:pPr>
            <a:r>
              <a:rPr lang="en-GB" sz="2800" b="1" i="0" u="none" strike="noStrike" dirty="0">
                <a:solidFill>
                  <a:srgbClr val="000000"/>
                </a:solidFill>
                <a:effectLst/>
                <a:latin typeface="Calibri" panose="020F0502020204030204" pitchFamily="34" charset="0"/>
              </a:rPr>
              <a:t>Dialog separation</a:t>
            </a:r>
            <a:endParaRPr lang="en-GB" sz="2800" b="1" i="0" u="none" strike="noStrike" dirty="0">
              <a:solidFill>
                <a:srgbClr val="000000"/>
              </a:solidFill>
              <a:effectLst/>
              <a:latin typeface="Noto Sans Symbols"/>
            </a:endParaRPr>
          </a:p>
          <a:p>
            <a:pPr marL="742950" lvl="1" indent="-285750" rtl="0" fontAlgn="base">
              <a:spcBef>
                <a:spcPts val="50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It</a:t>
            </a:r>
            <a:r>
              <a:rPr lang="en-GB" sz="2400" b="0" i="0" u="none" strike="noStrike" dirty="0">
                <a:solidFill>
                  <a:srgbClr val="000000"/>
                </a:solidFill>
                <a:effectLst/>
                <a:latin typeface="Calibri" panose="020F0502020204030204" pitchFamily="34" charset="0"/>
              </a:rPr>
              <a:t> </a:t>
            </a:r>
            <a:r>
              <a:rPr lang="en-GB" sz="2800" b="0" i="0" u="none" strike="noStrike" dirty="0">
                <a:solidFill>
                  <a:srgbClr val="000000"/>
                </a:solidFill>
                <a:effectLst/>
                <a:latin typeface="Calibri" panose="020F0502020204030204" pitchFamily="34" charset="0"/>
              </a:rPr>
              <a:t>is concerned with the initiation, termination, and managing of communication.</a:t>
            </a:r>
            <a:endParaRPr lang="en-GB"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 error occurred during transmission which led to the loss of data. In this case, computer has to resend the lost data as well as the received ones.</a:t>
            </a:r>
            <a:endParaRPr lang="en-GB"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 It is responsible for solving problems that may occur during data transmission. It allows users to resume data transfer from where an error happens without any need to start over. </a:t>
            </a:r>
            <a:endParaRPr lang="en-GB" sz="2800" b="0" i="0" u="none" strike="noStrike" dirty="0">
              <a:solidFill>
                <a:srgbClr val="000000"/>
              </a:solidFill>
              <a:effectLst/>
              <a:latin typeface="Arial" panose="020B0604020202020204" pitchFamily="34" charset="0"/>
            </a:endParaRPr>
          </a:p>
          <a:p>
            <a:endParaRPr lang="en-GB" dirty="0"/>
          </a:p>
        </p:txBody>
      </p:sp>
    </p:spTree>
    <p:extLst>
      <p:ext uri="{BB962C8B-B14F-4D97-AF65-F5344CB8AC3E}">
        <p14:creationId xmlns:p14="http://schemas.microsoft.com/office/powerpoint/2010/main" val="33839824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899423-569F-4E19-9A61-2272AF50FFE8}"/>
              </a:ext>
            </a:extLst>
          </p:cNvPr>
          <p:cNvSpPr>
            <a:spLocks noGrp="1"/>
          </p:cNvSpPr>
          <p:nvPr>
            <p:ph idx="1"/>
          </p:nvPr>
        </p:nvSpPr>
        <p:spPr/>
        <p:txBody>
          <a:bodyPr>
            <a:normAutofit fontScale="85000" lnSpcReduction="10000"/>
          </a:bodyPr>
          <a:lstStyle/>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when an error occurs during transmission, the sender does not need to start sending data from the beginning, it rather start from where it breaks. This is achieved through </a:t>
            </a:r>
            <a:r>
              <a:rPr lang="en-GB" sz="1800" b="1" i="1" u="none" strike="noStrike" dirty="0">
                <a:solidFill>
                  <a:srgbClr val="000000"/>
                </a:solidFill>
                <a:effectLst/>
                <a:latin typeface="Calibri" panose="020F0502020204030204" pitchFamily="34" charset="0"/>
              </a:rPr>
              <a:t>synchronization</a:t>
            </a:r>
            <a:r>
              <a:rPr lang="en-GB" sz="1800" b="0" i="0" u="none" strike="noStrike" dirty="0">
                <a:solidFill>
                  <a:srgbClr val="000000"/>
                </a:solidFill>
                <a:effectLst/>
                <a:latin typeface="Calibri" panose="020F0502020204030204" pitchFamily="34" charset="0"/>
              </a:rPr>
              <a:t>.</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If the session is closed by mistake, the dialog separation has the ability to re-establish the connection and start from where it leaves off.</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During the transmission of data, dialog separation allows a process to add </a:t>
            </a:r>
            <a:r>
              <a:rPr lang="en-GB" sz="1800" b="1" i="1" u="none" strike="noStrike" dirty="0">
                <a:solidFill>
                  <a:srgbClr val="000000"/>
                </a:solidFill>
                <a:effectLst/>
                <a:latin typeface="Calibri" panose="020F0502020204030204" pitchFamily="34" charset="0"/>
              </a:rPr>
              <a:t>checkpoints</a:t>
            </a:r>
            <a:r>
              <a:rPr lang="en-GB" sz="1800" b="0" i="0" u="none" strike="noStrike" dirty="0">
                <a:solidFill>
                  <a:srgbClr val="000000"/>
                </a:solidFill>
                <a:effectLst/>
                <a:latin typeface="Calibri" panose="020F0502020204030204" pitchFamily="34" charset="0"/>
              </a:rPr>
              <a:t> to each set of data. </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br>
              <a:rPr lang="en-GB" b="0" dirty="0">
                <a:effectLst/>
              </a:rPr>
            </a:br>
            <a:br>
              <a:rPr lang="en-GB" b="0" dirty="0">
                <a:effectLst/>
              </a:rPr>
            </a:br>
            <a:br>
              <a:rPr lang="en-GB" b="0" dirty="0">
                <a:effectLst/>
              </a:rPr>
            </a:br>
            <a:br>
              <a:rPr lang="en-GB" b="0" dirty="0">
                <a:effectLst/>
              </a:rPr>
            </a:br>
            <a:br>
              <a:rPr lang="en-GB" b="0" dirty="0">
                <a:effectLst/>
              </a:rPr>
            </a:br>
            <a:r>
              <a:rPr lang="en-GB" sz="1800" b="0" i="0" u="none" strike="noStrike" dirty="0">
                <a:solidFill>
                  <a:srgbClr val="000000"/>
                </a:solidFill>
                <a:effectLst/>
                <a:latin typeface="Calibri" panose="020F0502020204030204" pitchFamily="34" charset="0"/>
              </a:rPr>
              <a:t>each piece of data is assigned a </a:t>
            </a:r>
            <a:r>
              <a:rPr lang="en-GB" sz="1800" b="1" i="1" u="none" strike="noStrike" dirty="0">
                <a:solidFill>
                  <a:srgbClr val="000000"/>
                </a:solidFill>
                <a:effectLst/>
                <a:latin typeface="Calibri" panose="020F0502020204030204" pitchFamily="34" charset="0"/>
              </a:rPr>
              <a:t>sequence number</a:t>
            </a:r>
            <a:endParaRPr lang="en-GB" sz="18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when an error occurs, the receiver can re-synchronize the state of the session to a previous synchronization point.</a:t>
            </a:r>
            <a:endParaRPr lang="en-GB" sz="1800" b="0" i="0" u="none" strike="noStrike" dirty="0">
              <a:solidFill>
                <a:srgbClr val="000000"/>
              </a:solidFill>
              <a:effectLst/>
              <a:latin typeface="Arial" panose="020B0604020202020204" pitchFamily="34" charset="0"/>
            </a:endParaRPr>
          </a:p>
          <a:p>
            <a:br>
              <a:rPr lang="en-GB" b="0" dirty="0">
                <a:effectLst/>
              </a:rPr>
            </a:br>
            <a:endParaRPr lang="en-GB" dirty="0"/>
          </a:p>
        </p:txBody>
      </p:sp>
      <p:pic>
        <p:nvPicPr>
          <p:cNvPr id="5" name="Picture 4">
            <a:extLst>
              <a:ext uri="{FF2B5EF4-FFF2-40B4-BE49-F238E27FC236}">
                <a16:creationId xmlns:a16="http://schemas.microsoft.com/office/drawing/2014/main" id="{9BAD7313-23A1-4331-955A-877DB5E9CA91}"/>
              </a:ext>
            </a:extLst>
          </p:cNvPr>
          <p:cNvPicPr>
            <a:picLocks noChangeAspect="1"/>
          </p:cNvPicPr>
          <p:nvPr/>
        </p:nvPicPr>
        <p:blipFill>
          <a:blip r:embed="rId2"/>
          <a:stretch>
            <a:fillRect/>
          </a:stretch>
        </p:blipFill>
        <p:spPr>
          <a:xfrm>
            <a:off x="3095471" y="3566858"/>
            <a:ext cx="6001058" cy="1074944"/>
          </a:xfrm>
          <a:prstGeom prst="rect">
            <a:avLst/>
          </a:prstGeom>
        </p:spPr>
      </p:pic>
    </p:spTree>
    <p:extLst>
      <p:ext uri="{BB962C8B-B14F-4D97-AF65-F5344CB8AC3E}">
        <p14:creationId xmlns:p14="http://schemas.microsoft.com/office/powerpoint/2010/main" val="38254891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358E-4D6B-4A17-BA01-DADA4AFF1663}"/>
              </a:ext>
            </a:extLst>
          </p:cNvPr>
          <p:cNvSpPr>
            <a:spLocks noGrp="1"/>
          </p:cNvSpPr>
          <p:nvPr>
            <p:ph type="title"/>
          </p:nvPr>
        </p:nvSpPr>
        <p:spPr/>
        <p:txBody>
          <a:bodyPr/>
          <a:lstStyle/>
          <a:p>
            <a:pPr algn="ctr"/>
            <a:r>
              <a:rPr lang="en-GB" dirty="0"/>
              <a:t>Remote Procedure call</a:t>
            </a:r>
          </a:p>
        </p:txBody>
      </p:sp>
      <p:pic>
        <p:nvPicPr>
          <p:cNvPr id="5" name="Content Placeholder 4">
            <a:extLst>
              <a:ext uri="{FF2B5EF4-FFF2-40B4-BE49-F238E27FC236}">
                <a16:creationId xmlns:a16="http://schemas.microsoft.com/office/drawing/2014/main" id="{1799D6B8-4B76-4C40-A363-0C0FD172BCCC}"/>
              </a:ext>
            </a:extLst>
          </p:cNvPr>
          <p:cNvPicPr>
            <a:picLocks noGrp="1" noChangeAspect="1"/>
          </p:cNvPicPr>
          <p:nvPr>
            <p:ph idx="1"/>
          </p:nvPr>
        </p:nvPicPr>
        <p:blipFill>
          <a:blip r:embed="rId2"/>
          <a:stretch>
            <a:fillRect/>
          </a:stretch>
        </p:blipFill>
        <p:spPr>
          <a:xfrm>
            <a:off x="2181024" y="2599458"/>
            <a:ext cx="7829952" cy="2857647"/>
          </a:xfrm>
        </p:spPr>
      </p:pic>
    </p:spTree>
    <p:extLst>
      <p:ext uri="{BB962C8B-B14F-4D97-AF65-F5344CB8AC3E}">
        <p14:creationId xmlns:p14="http://schemas.microsoft.com/office/powerpoint/2010/main" val="3476403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CB4D51-D03B-4143-AB24-C95B57870A49}"/>
              </a:ext>
            </a:extLst>
          </p:cNvPr>
          <p:cNvPicPr>
            <a:picLocks noGrp="1" noChangeAspect="1"/>
          </p:cNvPicPr>
          <p:nvPr>
            <p:ph idx="1"/>
          </p:nvPr>
        </p:nvPicPr>
        <p:blipFill>
          <a:blip r:embed="rId2"/>
          <a:stretch>
            <a:fillRect/>
          </a:stretch>
        </p:blipFill>
        <p:spPr>
          <a:xfrm>
            <a:off x="1715590" y="1959430"/>
            <a:ext cx="6993570" cy="3383370"/>
          </a:xfrm>
        </p:spPr>
      </p:pic>
    </p:spTree>
    <p:extLst>
      <p:ext uri="{BB962C8B-B14F-4D97-AF65-F5344CB8AC3E}">
        <p14:creationId xmlns:p14="http://schemas.microsoft.com/office/powerpoint/2010/main" val="14768044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1F0B66-54FA-4F4F-A3F9-DDAB360FFF90}"/>
              </a:ext>
            </a:extLst>
          </p:cNvPr>
          <p:cNvPicPr>
            <a:picLocks noGrp="1" noChangeAspect="1"/>
          </p:cNvPicPr>
          <p:nvPr>
            <p:ph idx="1"/>
          </p:nvPr>
        </p:nvPicPr>
        <p:blipFill>
          <a:blip r:embed="rId2"/>
          <a:stretch>
            <a:fillRect/>
          </a:stretch>
        </p:blipFill>
        <p:spPr>
          <a:xfrm>
            <a:off x="1584960" y="1175658"/>
            <a:ext cx="7829085" cy="4598964"/>
          </a:xfrm>
        </p:spPr>
      </p:pic>
    </p:spTree>
    <p:extLst>
      <p:ext uri="{BB962C8B-B14F-4D97-AF65-F5344CB8AC3E}">
        <p14:creationId xmlns:p14="http://schemas.microsoft.com/office/powerpoint/2010/main" val="11810668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C10C54-CEF1-4622-9006-BC8AD21EEAF6}"/>
              </a:ext>
            </a:extLst>
          </p:cNvPr>
          <p:cNvPicPr>
            <a:picLocks noGrp="1" noChangeAspect="1"/>
          </p:cNvPicPr>
          <p:nvPr>
            <p:ph idx="1"/>
          </p:nvPr>
        </p:nvPicPr>
        <p:blipFill>
          <a:blip r:embed="rId2"/>
          <a:stretch>
            <a:fillRect/>
          </a:stretch>
        </p:blipFill>
        <p:spPr>
          <a:xfrm>
            <a:off x="1611087" y="1079864"/>
            <a:ext cx="7727668" cy="4873262"/>
          </a:xfrm>
        </p:spPr>
      </p:pic>
    </p:spTree>
    <p:extLst>
      <p:ext uri="{BB962C8B-B14F-4D97-AF65-F5344CB8AC3E}">
        <p14:creationId xmlns:p14="http://schemas.microsoft.com/office/powerpoint/2010/main" val="13136792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24961D-C832-43DA-8752-3E627DC38511}"/>
              </a:ext>
            </a:extLst>
          </p:cNvPr>
          <p:cNvPicPr>
            <a:picLocks noGrp="1" noChangeAspect="1"/>
          </p:cNvPicPr>
          <p:nvPr>
            <p:ph idx="1"/>
          </p:nvPr>
        </p:nvPicPr>
        <p:blipFill>
          <a:blip r:embed="rId2"/>
          <a:stretch>
            <a:fillRect/>
          </a:stretch>
        </p:blipFill>
        <p:spPr>
          <a:xfrm>
            <a:off x="2194560" y="1497874"/>
            <a:ext cx="6859620" cy="4455251"/>
          </a:xfrm>
        </p:spPr>
      </p:pic>
    </p:spTree>
    <p:extLst>
      <p:ext uri="{BB962C8B-B14F-4D97-AF65-F5344CB8AC3E}">
        <p14:creationId xmlns:p14="http://schemas.microsoft.com/office/powerpoint/2010/main" val="369814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348836-3209-43EC-BDBC-5529B3666A03}"/>
              </a:ext>
            </a:extLst>
          </p:cNvPr>
          <p:cNvSpPr>
            <a:spLocks noGrp="1"/>
          </p:cNvSpPr>
          <p:nvPr>
            <p:ph idx="1"/>
          </p:nvPr>
        </p:nvSpPr>
        <p:spPr>
          <a:xfrm>
            <a:off x="1066800" y="1521673"/>
            <a:ext cx="10058400" cy="4431071"/>
          </a:xfrm>
        </p:spPr>
        <p:txBody>
          <a:bodyPr/>
          <a:lstStyle/>
          <a:p>
            <a:r>
              <a:rPr lang="en-GB" b="0" i="0" dirty="0">
                <a:solidFill>
                  <a:srgbClr val="610B38"/>
                </a:solidFill>
                <a:effectLst/>
                <a:latin typeface="erdana"/>
              </a:rPr>
              <a:t>Transport Layer protocols</a:t>
            </a:r>
          </a:p>
          <a:p>
            <a:pPr algn="just">
              <a:buFont typeface="Arial" panose="020B0604020202020204" pitchFamily="34" charset="0"/>
              <a:buChar char="•"/>
            </a:pPr>
            <a:r>
              <a:rPr lang="en-GB" b="0" i="0" dirty="0">
                <a:solidFill>
                  <a:srgbClr val="000000"/>
                </a:solidFill>
                <a:effectLst/>
                <a:latin typeface="inter-regular"/>
              </a:rPr>
              <a:t>The transport layer is represented by two protocols: TCP and UDP.</a:t>
            </a:r>
          </a:p>
          <a:p>
            <a:pPr algn="just">
              <a:buFont typeface="Arial" panose="020B0604020202020204" pitchFamily="34" charset="0"/>
              <a:buChar char="•"/>
            </a:pPr>
            <a:r>
              <a:rPr lang="en-GB" b="0" i="0" dirty="0">
                <a:solidFill>
                  <a:srgbClr val="000000"/>
                </a:solidFill>
                <a:effectLst/>
                <a:latin typeface="inter-regular"/>
              </a:rPr>
              <a:t>The IP protocol in the network layer delivers a datagram from a source host to the destination host.</a:t>
            </a:r>
          </a:p>
          <a:p>
            <a:pPr algn="just">
              <a:buFont typeface="Arial" panose="020B0604020202020204" pitchFamily="34" charset="0"/>
              <a:buChar char="•"/>
            </a:pPr>
            <a:r>
              <a:rPr lang="en-GB" b="0" i="0" dirty="0">
                <a:solidFill>
                  <a:srgbClr val="000000"/>
                </a:solidFill>
                <a:effectLst/>
                <a:latin typeface="inter-regular"/>
              </a:rPr>
              <a:t>Nowadays, the operating system supports multiuser and multiprocessing environments, an executing program is called a process. When a host sends a message to other host means that source process is sending a process to a destination process. The transport layer protocols define some connections to individual ports known as protocol ports.</a:t>
            </a:r>
          </a:p>
          <a:p>
            <a:pPr algn="just">
              <a:buFont typeface="Arial" panose="020B0604020202020204" pitchFamily="34" charset="0"/>
              <a:buChar char="•"/>
            </a:pPr>
            <a:r>
              <a:rPr lang="en-GB" b="0" i="0" dirty="0">
                <a:solidFill>
                  <a:srgbClr val="000000"/>
                </a:solidFill>
                <a:effectLst/>
                <a:latin typeface="inter-regular"/>
              </a:rPr>
              <a:t>An IP protocol is a host-to-host protocol used to deliver a packet from source host to the destination host while transport layer protocols are port-to-port protocols that work on the top of the IP protocols to deliver the packet from the originating port to the IP services, and from IP services to the destination port.</a:t>
            </a:r>
          </a:p>
          <a:p>
            <a:pPr algn="just">
              <a:buFont typeface="Arial" panose="020B0604020202020204" pitchFamily="34" charset="0"/>
              <a:buChar char="•"/>
            </a:pPr>
            <a:r>
              <a:rPr lang="en-GB" b="0" i="0" dirty="0">
                <a:solidFill>
                  <a:srgbClr val="000000"/>
                </a:solidFill>
                <a:effectLst/>
                <a:latin typeface="inter-regular"/>
              </a:rPr>
              <a:t>Each port is defined by a positive integer address, and it is of 16 bits.</a:t>
            </a:r>
          </a:p>
          <a:p>
            <a:endParaRPr lang="en-GB" dirty="0"/>
          </a:p>
        </p:txBody>
      </p:sp>
    </p:spTree>
    <p:extLst>
      <p:ext uri="{BB962C8B-B14F-4D97-AF65-F5344CB8AC3E}">
        <p14:creationId xmlns:p14="http://schemas.microsoft.com/office/powerpoint/2010/main" val="3751123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AE5F7A-C98E-4F35-B3F7-DD5AE8987C74}"/>
              </a:ext>
            </a:extLst>
          </p:cNvPr>
          <p:cNvPicPr>
            <a:picLocks noGrp="1" noChangeAspect="1"/>
          </p:cNvPicPr>
          <p:nvPr>
            <p:ph idx="1"/>
          </p:nvPr>
        </p:nvPicPr>
        <p:blipFill>
          <a:blip r:embed="rId2"/>
          <a:stretch>
            <a:fillRect/>
          </a:stretch>
        </p:blipFill>
        <p:spPr>
          <a:xfrm>
            <a:off x="3587621" y="2443875"/>
            <a:ext cx="5016758" cy="3168813"/>
          </a:xfrm>
        </p:spPr>
      </p:pic>
    </p:spTree>
    <p:extLst>
      <p:ext uri="{BB962C8B-B14F-4D97-AF65-F5344CB8AC3E}">
        <p14:creationId xmlns:p14="http://schemas.microsoft.com/office/powerpoint/2010/main" val="509676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F04681-99A7-4642-BDFB-C13E430DD85E}"/>
              </a:ext>
            </a:extLst>
          </p:cNvPr>
          <p:cNvSpPr>
            <a:spLocks noGrp="1"/>
          </p:cNvSpPr>
          <p:nvPr>
            <p:ph idx="1"/>
          </p:nvPr>
        </p:nvSpPr>
        <p:spPr/>
        <p:txBody>
          <a:bodyPr/>
          <a:lstStyle/>
          <a:p>
            <a:pPr algn="just"/>
            <a:r>
              <a:rPr lang="en-GB" b="0" i="0" dirty="0">
                <a:solidFill>
                  <a:srgbClr val="610B38"/>
                </a:solidFill>
                <a:effectLst/>
                <a:latin typeface="erdana"/>
              </a:rPr>
              <a:t>UDP</a:t>
            </a:r>
          </a:p>
          <a:p>
            <a:pPr algn="just">
              <a:buFont typeface="Arial" panose="020B0604020202020204" pitchFamily="34" charset="0"/>
              <a:buChar char="•"/>
            </a:pPr>
            <a:r>
              <a:rPr lang="en-GB" b="0" i="0" dirty="0">
                <a:solidFill>
                  <a:srgbClr val="000000"/>
                </a:solidFill>
                <a:effectLst/>
                <a:latin typeface="inter-regular"/>
              </a:rPr>
              <a:t>UDP stands for </a:t>
            </a:r>
            <a:r>
              <a:rPr lang="en-GB" b="1" i="0" dirty="0">
                <a:solidFill>
                  <a:srgbClr val="000000"/>
                </a:solidFill>
                <a:effectLst/>
                <a:latin typeface="inter-bold"/>
              </a:rPr>
              <a:t>User Datagram Protocol</a:t>
            </a:r>
            <a:r>
              <a:rPr lang="en-GB" b="0" i="0" dirty="0">
                <a:solidFill>
                  <a:srgbClr val="000000"/>
                </a:solidFill>
                <a:effectLst/>
                <a:latin typeface="inter-regular"/>
              </a:rPr>
              <a:t>.</a:t>
            </a:r>
          </a:p>
          <a:p>
            <a:pPr algn="just">
              <a:buFont typeface="Arial" panose="020B0604020202020204" pitchFamily="34" charset="0"/>
              <a:buChar char="•"/>
            </a:pPr>
            <a:r>
              <a:rPr lang="en-GB" b="0" i="0" dirty="0">
                <a:solidFill>
                  <a:srgbClr val="000000"/>
                </a:solidFill>
                <a:effectLst/>
                <a:latin typeface="inter-regular"/>
              </a:rPr>
              <a:t>UDP is a simple protocol and it provides no sequenced transport functionality.</a:t>
            </a:r>
          </a:p>
          <a:p>
            <a:pPr algn="just">
              <a:buFont typeface="Arial" panose="020B0604020202020204" pitchFamily="34" charset="0"/>
              <a:buChar char="•"/>
            </a:pPr>
            <a:r>
              <a:rPr lang="en-GB" b="0" i="0" dirty="0">
                <a:solidFill>
                  <a:srgbClr val="000000"/>
                </a:solidFill>
                <a:effectLst/>
                <a:latin typeface="inter-regular"/>
              </a:rPr>
              <a:t>UDP is a connectionless protocol.</a:t>
            </a:r>
          </a:p>
          <a:p>
            <a:pPr algn="just">
              <a:buFont typeface="Arial" panose="020B0604020202020204" pitchFamily="34" charset="0"/>
              <a:buChar char="•"/>
            </a:pPr>
            <a:r>
              <a:rPr lang="en-GB" b="0" i="0" dirty="0">
                <a:solidFill>
                  <a:srgbClr val="000000"/>
                </a:solidFill>
                <a:effectLst/>
                <a:latin typeface="inter-regular"/>
              </a:rPr>
              <a:t>This type of protocol is used when reliability and security are less important than speed and size.</a:t>
            </a:r>
          </a:p>
          <a:p>
            <a:pPr algn="just">
              <a:buFont typeface="Arial" panose="020B0604020202020204" pitchFamily="34" charset="0"/>
              <a:buChar char="•"/>
            </a:pPr>
            <a:r>
              <a:rPr lang="en-GB" b="0" i="0" dirty="0">
                <a:solidFill>
                  <a:srgbClr val="000000"/>
                </a:solidFill>
                <a:effectLst/>
                <a:latin typeface="inter-regular"/>
              </a:rPr>
              <a:t>UDP is an end-to-end transport level protocol that adds transport-level addresses, checksum error control, and length information to the data from the upper layer.</a:t>
            </a:r>
          </a:p>
          <a:p>
            <a:pPr algn="just">
              <a:buFont typeface="Arial" panose="020B0604020202020204" pitchFamily="34" charset="0"/>
              <a:buChar char="•"/>
            </a:pPr>
            <a:r>
              <a:rPr lang="en-GB" b="0" i="0" dirty="0">
                <a:solidFill>
                  <a:srgbClr val="000000"/>
                </a:solidFill>
                <a:effectLst/>
                <a:latin typeface="inter-regular"/>
              </a:rPr>
              <a:t>The packet produced by the UDP protocol is known as a user datagram.</a:t>
            </a:r>
          </a:p>
          <a:p>
            <a:endParaRPr lang="en-GB" dirty="0"/>
          </a:p>
        </p:txBody>
      </p:sp>
    </p:spTree>
    <p:extLst>
      <p:ext uri="{BB962C8B-B14F-4D97-AF65-F5344CB8AC3E}">
        <p14:creationId xmlns:p14="http://schemas.microsoft.com/office/powerpoint/2010/main" val="1823538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61CF03-161A-4EB1-AC41-E14131D15B9D}"/>
              </a:ext>
            </a:extLst>
          </p:cNvPr>
          <p:cNvSpPr>
            <a:spLocks noGrp="1"/>
          </p:cNvSpPr>
          <p:nvPr>
            <p:ph idx="1"/>
          </p:nvPr>
        </p:nvSpPr>
        <p:spPr/>
        <p:txBody>
          <a:bodyPr/>
          <a:lstStyle/>
          <a:p>
            <a:pPr algn="just"/>
            <a:r>
              <a:rPr lang="en-GB" b="0" i="0" dirty="0">
                <a:solidFill>
                  <a:srgbClr val="610B4B"/>
                </a:solidFill>
                <a:effectLst/>
                <a:latin typeface="erdana"/>
              </a:rPr>
              <a:t>User Datagram Format</a:t>
            </a:r>
          </a:p>
          <a:p>
            <a:pPr algn="just"/>
            <a:r>
              <a:rPr lang="en-GB" b="0" i="0" dirty="0">
                <a:solidFill>
                  <a:srgbClr val="333333"/>
                </a:solidFill>
                <a:effectLst/>
                <a:latin typeface="inter-regular"/>
              </a:rPr>
              <a:t>The user datagram has a 16-byte header which is shown below:</a:t>
            </a:r>
          </a:p>
          <a:p>
            <a:endParaRPr lang="en-GB" dirty="0"/>
          </a:p>
        </p:txBody>
      </p:sp>
      <p:pic>
        <p:nvPicPr>
          <p:cNvPr id="6" name="Picture 5">
            <a:extLst>
              <a:ext uri="{FF2B5EF4-FFF2-40B4-BE49-F238E27FC236}">
                <a16:creationId xmlns:a16="http://schemas.microsoft.com/office/drawing/2014/main" id="{6AED1851-E685-4741-BB72-4D8AE901F887}"/>
              </a:ext>
            </a:extLst>
          </p:cNvPr>
          <p:cNvPicPr>
            <a:picLocks noChangeAspect="1"/>
          </p:cNvPicPr>
          <p:nvPr/>
        </p:nvPicPr>
        <p:blipFill>
          <a:blip r:embed="rId2"/>
          <a:stretch>
            <a:fillRect/>
          </a:stretch>
        </p:blipFill>
        <p:spPr>
          <a:xfrm>
            <a:off x="1532709" y="3056708"/>
            <a:ext cx="6414411" cy="2211978"/>
          </a:xfrm>
          <a:prstGeom prst="rect">
            <a:avLst/>
          </a:prstGeom>
        </p:spPr>
      </p:pic>
    </p:spTree>
    <p:extLst>
      <p:ext uri="{BB962C8B-B14F-4D97-AF65-F5344CB8AC3E}">
        <p14:creationId xmlns:p14="http://schemas.microsoft.com/office/powerpoint/2010/main" val="76725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448850-8BAE-4BA3-B717-E32149507325}"/>
              </a:ext>
            </a:extLst>
          </p:cNvPr>
          <p:cNvSpPr>
            <a:spLocks noGrp="1"/>
          </p:cNvSpPr>
          <p:nvPr>
            <p:ph idx="1"/>
          </p:nvPr>
        </p:nvSpPr>
        <p:spPr/>
        <p:txBody>
          <a:bodyPr/>
          <a:lstStyle/>
          <a:p>
            <a:pPr algn="just"/>
            <a:r>
              <a:rPr lang="en-GB" b="1" i="0" dirty="0">
                <a:solidFill>
                  <a:srgbClr val="333333"/>
                </a:solidFill>
                <a:effectLst/>
                <a:latin typeface="inter-bold"/>
              </a:rPr>
              <a:t>Where,</a:t>
            </a:r>
            <a:endParaRPr lang="en-GB" b="0" i="0" dirty="0">
              <a:solidFill>
                <a:srgbClr val="333333"/>
              </a:solidFill>
              <a:effectLst/>
              <a:latin typeface="inter-regular"/>
            </a:endParaRPr>
          </a:p>
          <a:p>
            <a:pPr algn="just">
              <a:buFont typeface="Arial" panose="020B0604020202020204" pitchFamily="34" charset="0"/>
              <a:buChar char="•"/>
            </a:pPr>
            <a:r>
              <a:rPr lang="en-GB" b="1" i="0" dirty="0">
                <a:solidFill>
                  <a:srgbClr val="000000"/>
                </a:solidFill>
                <a:effectLst/>
                <a:latin typeface="inter-bold"/>
              </a:rPr>
              <a:t>Source port address:</a:t>
            </a:r>
            <a:r>
              <a:rPr lang="en-GB" b="0" i="0" dirty="0">
                <a:solidFill>
                  <a:srgbClr val="000000"/>
                </a:solidFill>
                <a:effectLst/>
                <a:latin typeface="inter-regular"/>
              </a:rPr>
              <a:t> It defines the address of the application process that has delivered a message. The source port address is of 16 bits address.</a:t>
            </a:r>
          </a:p>
          <a:p>
            <a:pPr algn="just">
              <a:buFont typeface="Arial" panose="020B0604020202020204" pitchFamily="34" charset="0"/>
              <a:buChar char="•"/>
            </a:pPr>
            <a:r>
              <a:rPr lang="en-GB" b="1" i="0" dirty="0">
                <a:solidFill>
                  <a:srgbClr val="000000"/>
                </a:solidFill>
                <a:effectLst/>
                <a:latin typeface="inter-bold"/>
              </a:rPr>
              <a:t>Destination port address:</a:t>
            </a:r>
            <a:r>
              <a:rPr lang="en-GB" b="0" i="0" dirty="0">
                <a:solidFill>
                  <a:srgbClr val="000000"/>
                </a:solidFill>
                <a:effectLst/>
                <a:latin typeface="inter-regular"/>
              </a:rPr>
              <a:t> It defines the address of the application process that will receive the message. The destination port address is of a 16-bit address.</a:t>
            </a:r>
          </a:p>
          <a:p>
            <a:pPr algn="just">
              <a:buFont typeface="Arial" panose="020B0604020202020204" pitchFamily="34" charset="0"/>
              <a:buChar char="•"/>
            </a:pPr>
            <a:r>
              <a:rPr lang="en-GB" b="1" i="0" dirty="0">
                <a:solidFill>
                  <a:srgbClr val="000000"/>
                </a:solidFill>
                <a:effectLst/>
                <a:latin typeface="inter-bold"/>
              </a:rPr>
              <a:t>Total length:</a:t>
            </a:r>
            <a:r>
              <a:rPr lang="en-GB" b="0" i="0" dirty="0">
                <a:solidFill>
                  <a:srgbClr val="000000"/>
                </a:solidFill>
                <a:effectLst/>
                <a:latin typeface="inter-regular"/>
              </a:rPr>
              <a:t> It defines the total length of the user datagram in bytes. It is a 16-bit field.</a:t>
            </a:r>
          </a:p>
          <a:p>
            <a:pPr algn="just">
              <a:buFont typeface="Arial" panose="020B0604020202020204" pitchFamily="34" charset="0"/>
              <a:buChar char="•"/>
            </a:pPr>
            <a:r>
              <a:rPr lang="en-GB" b="1" i="0" dirty="0">
                <a:solidFill>
                  <a:srgbClr val="000000"/>
                </a:solidFill>
                <a:effectLst/>
                <a:latin typeface="inter-bold"/>
              </a:rPr>
              <a:t>Checksum:</a:t>
            </a:r>
            <a:r>
              <a:rPr lang="en-GB" b="0" i="0" dirty="0">
                <a:solidFill>
                  <a:srgbClr val="000000"/>
                </a:solidFill>
                <a:effectLst/>
                <a:latin typeface="inter-regular"/>
              </a:rPr>
              <a:t> The checksum is a 16-bit field which is used in error detection.</a:t>
            </a:r>
          </a:p>
          <a:p>
            <a:endParaRPr lang="en-GB" dirty="0"/>
          </a:p>
        </p:txBody>
      </p:sp>
    </p:spTree>
    <p:extLst>
      <p:ext uri="{BB962C8B-B14F-4D97-AF65-F5344CB8AC3E}">
        <p14:creationId xmlns:p14="http://schemas.microsoft.com/office/powerpoint/2010/main" val="642724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8E08A3-4A2C-4578-890E-5005F97917C1}"/>
              </a:ext>
            </a:extLst>
          </p:cNvPr>
          <p:cNvSpPr>
            <a:spLocks noGrp="1"/>
          </p:cNvSpPr>
          <p:nvPr>
            <p:ph idx="1"/>
          </p:nvPr>
        </p:nvSpPr>
        <p:spPr/>
        <p:txBody>
          <a:bodyPr/>
          <a:lstStyle/>
          <a:p>
            <a:pPr algn="just"/>
            <a:r>
              <a:rPr lang="en-GB" b="0" i="0" dirty="0">
                <a:solidFill>
                  <a:srgbClr val="610B4B"/>
                </a:solidFill>
                <a:effectLst/>
                <a:latin typeface="erdana"/>
              </a:rPr>
              <a:t>Disadvantages of UDP protocol</a:t>
            </a:r>
          </a:p>
          <a:p>
            <a:pPr algn="just">
              <a:buFont typeface="Arial" panose="020B0604020202020204" pitchFamily="34" charset="0"/>
              <a:buChar char="•"/>
            </a:pPr>
            <a:r>
              <a:rPr lang="en-GB" b="0" i="0" dirty="0">
                <a:solidFill>
                  <a:srgbClr val="000000"/>
                </a:solidFill>
                <a:effectLst/>
                <a:latin typeface="inter-regular"/>
              </a:rPr>
              <a:t>UDP provides basic functions needed for the end-to-end delivery of a transmission.</a:t>
            </a:r>
          </a:p>
          <a:p>
            <a:pPr algn="just">
              <a:buFont typeface="Arial" panose="020B0604020202020204" pitchFamily="34" charset="0"/>
              <a:buChar char="•"/>
            </a:pPr>
            <a:r>
              <a:rPr lang="en-GB" b="0" i="0" dirty="0">
                <a:solidFill>
                  <a:srgbClr val="000000"/>
                </a:solidFill>
                <a:effectLst/>
                <a:latin typeface="inter-regular"/>
              </a:rPr>
              <a:t>It does not provide any sequencing or reordering functions and does not specify the damaged packet when reporting an error.</a:t>
            </a:r>
          </a:p>
          <a:p>
            <a:pPr algn="just">
              <a:buFont typeface="Arial" panose="020B0604020202020204" pitchFamily="34" charset="0"/>
              <a:buChar char="•"/>
            </a:pPr>
            <a:r>
              <a:rPr lang="en-GB" b="0" i="0" dirty="0">
                <a:solidFill>
                  <a:srgbClr val="000000"/>
                </a:solidFill>
                <a:effectLst/>
                <a:latin typeface="inter-regular"/>
              </a:rPr>
              <a:t>UDP can discover that an error has occurred, but it does not specify which packet has been lost as it does not contain an ID or sequencing number of a particular data segment.</a:t>
            </a:r>
          </a:p>
          <a:p>
            <a:endParaRPr lang="en-GB" dirty="0"/>
          </a:p>
        </p:txBody>
      </p:sp>
    </p:spTree>
    <p:extLst>
      <p:ext uri="{BB962C8B-B14F-4D97-AF65-F5344CB8AC3E}">
        <p14:creationId xmlns:p14="http://schemas.microsoft.com/office/powerpoint/2010/main" val="3664377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3A7F66-59FC-4640-96B8-9DFD5D9796E8}"/>
              </a:ext>
            </a:extLst>
          </p:cNvPr>
          <p:cNvSpPr>
            <a:spLocks noGrp="1"/>
          </p:cNvSpPr>
          <p:nvPr>
            <p:ph idx="1"/>
          </p:nvPr>
        </p:nvSpPr>
        <p:spPr/>
        <p:txBody>
          <a:bodyPr/>
          <a:lstStyle/>
          <a:p>
            <a:pPr algn="just"/>
            <a:r>
              <a:rPr lang="en-GB" b="0" i="0" dirty="0">
                <a:solidFill>
                  <a:srgbClr val="610B38"/>
                </a:solidFill>
                <a:effectLst/>
                <a:latin typeface="erdana"/>
              </a:rPr>
              <a:t>TCP</a:t>
            </a:r>
          </a:p>
          <a:p>
            <a:pPr algn="just">
              <a:buFont typeface="Arial" panose="020B0604020202020204" pitchFamily="34" charset="0"/>
              <a:buChar char="•"/>
            </a:pPr>
            <a:r>
              <a:rPr lang="en-GB" b="0" i="0" dirty="0">
                <a:solidFill>
                  <a:srgbClr val="000000"/>
                </a:solidFill>
                <a:effectLst/>
                <a:latin typeface="inter-regular"/>
              </a:rPr>
              <a:t>TCP stands for Transmission Control Protocol.</a:t>
            </a:r>
          </a:p>
          <a:p>
            <a:pPr algn="just">
              <a:buFont typeface="Arial" panose="020B0604020202020204" pitchFamily="34" charset="0"/>
              <a:buChar char="•"/>
            </a:pPr>
            <a:r>
              <a:rPr lang="en-GB" b="0" i="0" dirty="0">
                <a:solidFill>
                  <a:srgbClr val="000000"/>
                </a:solidFill>
                <a:effectLst/>
                <a:latin typeface="inter-regular"/>
              </a:rPr>
              <a:t>It provides full transport layer services to applications.</a:t>
            </a:r>
          </a:p>
          <a:p>
            <a:pPr algn="just">
              <a:buFont typeface="Arial" panose="020B0604020202020204" pitchFamily="34" charset="0"/>
              <a:buChar char="•"/>
            </a:pPr>
            <a:r>
              <a:rPr lang="en-GB" b="0" i="0" dirty="0">
                <a:solidFill>
                  <a:srgbClr val="000000"/>
                </a:solidFill>
                <a:effectLst/>
                <a:latin typeface="inter-regular"/>
              </a:rPr>
              <a:t>It is a connection-oriented protocol means the connection established between both the ends of the transmission. For creating the connection, TCP generates a virtual circuit between sender and receiver for the duration of a transmission.</a:t>
            </a:r>
          </a:p>
          <a:p>
            <a:pPr algn="just">
              <a:buFont typeface="Arial" panose="020B0604020202020204" pitchFamily="34" charset="0"/>
              <a:buChar char="•"/>
            </a:pPr>
            <a:endParaRPr lang="en-GB" b="0" i="0" dirty="0">
              <a:solidFill>
                <a:srgbClr val="000000"/>
              </a:solidFill>
              <a:effectLst/>
              <a:latin typeface="inter-regular"/>
            </a:endParaRPr>
          </a:p>
          <a:p>
            <a:endParaRPr lang="en-GB" dirty="0"/>
          </a:p>
        </p:txBody>
      </p:sp>
    </p:spTree>
    <p:extLst>
      <p:ext uri="{BB962C8B-B14F-4D97-AF65-F5344CB8AC3E}">
        <p14:creationId xmlns:p14="http://schemas.microsoft.com/office/powerpoint/2010/main" val="354158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40C428-1444-4312-B537-1D1676A3C55B}"/>
              </a:ext>
            </a:extLst>
          </p:cNvPr>
          <p:cNvSpPr>
            <a:spLocks noGrp="1"/>
          </p:cNvSpPr>
          <p:nvPr>
            <p:ph idx="1"/>
          </p:nvPr>
        </p:nvSpPr>
        <p:spPr>
          <a:xfrm>
            <a:off x="1066800" y="1779939"/>
            <a:ext cx="10058400" cy="4172805"/>
          </a:xfrm>
        </p:spPr>
        <p:txBody>
          <a:bodyPr>
            <a:normAutofit/>
          </a:bodyPr>
          <a:lstStyle/>
          <a:p>
            <a:r>
              <a:rPr lang="en-GB" sz="2000" b="1" dirty="0">
                <a:latin typeface="Times New Roman" panose="02020603050405020304" pitchFamily="18" charset="0"/>
                <a:cs typeface="Times New Roman" panose="02020603050405020304" pitchFamily="18" charset="0"/>
              </a:rPr>
              <a:t>Transport Layer</a:t>
            </a:r>
          </a:p>
          <a:p>
            <a:pPr lvl="1">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Transport Layer Services, Connectionless &amp; Connection-oriented Protocols </a:t>
            </a:r>
          </a:p>
          <a:p>
            <a:pPr lvl="1">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Transport Layer protocols: User Datagram Protocol: UDP Services, UDP Applications, Transmission Control Protocol: TCP Services, TCP Features, Segment, A TCP Connection, Windows in TCP, Flow Control, Error Control, TCP Congestion Control, TCP Timers. </a:t>
            </a:r>
          </a:p>
          <a:p>
            <a:r>
              <a:rPr lang="en-GB" sz="2000" b="1" dirty="0">
                <a:latin typeface="Times New Roman" panose="02020603050405020304" pitchFamily="18" charset="0"/>
                <a:cs typeface="Times New Roman" panose="02020603050405020304" pitchFamily="18" charset="0"/>
              </a:rPr>
              <a:t>Session Layer: </a:t>
            </a:r>
          </a:p>
          <a:p>
            <a:pPr lvl="1">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Session layer design issues, Session Layer protocol - Remote Procedure Call (RPC), </a:t>
            </a:r>
          </a:p>
        </p:txBody>
      </p:sp>
    </p:spTree>
    <p:extLst>
      <p:ext uri="{BB962C8B-B14F-4D97-AF65-F5344CB8AC3E}">
        <p14:creationId xmlns:p14="http://schemas.microsoft.com/office/powerpoint/2010/main" val="1674686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7D6249-5605-4547-9598-72F0DF6CB333}"/>
              </a:ext>
            </a:extLst>
          </p:cNvPr>
          <p:cNvSpPr>
            <a:spLocks noGrp="1"/>
          </p:cNvSpPr>
          <p:nvPr>
            <p:ph idx="1"/>
          </p:nvPr>
        </p:nvSpPr>
        <p:spPr/>
        <p:txBody>
          <a:bodyPr/>
          <a:lstStyle/>
          <a:p>
            <a:pPr algn="just"/>
            <a:r>
              <a:rPr lang="en-GB" b="0" i="0" dirty="0">
                <a:solidFill>
                  <a:srgbClr val="610B4B"/>
                </a:solidFill>
                <a:effectLst/>
                <a:latin typeface="erdana"/>
              </a:rPr>
              <a:t>Features Of TCP protocol</a:t>
            </a:r>
          </a:p>
          <a:p>
            <a:pPr algn="just">
              <a:buFont typeface="Arial" panose="020B0604020202020204" pitchFamily="34" charset="0"/>
              <a:buChar char="•"/>
            </a:pPr>
            <a:r>
              <a:rPr lang="en-GB" b="1" i="0" dirty="0">
                <a:solidFill>
                  <a:srgbClr val="000000"/>
                </a:solidFill>
                <a:effectLst/>
                <a:latin typeface="inter-bold"/>
              </a:rPr>
              <a:t>Stream data transfer:</a:t>
            </a:r>
            <a:r>
              <a:rPr lang="en-GB" b="0" i="0" dirty="0">
                <a:solidFill>
                  <a:srgbClr val="000000"/>
                </a:solidFill>
                <a:effectLst/>
                <a:latin typeface="inter-regular"/>
              </a:rPr>
              <a:t> TCP protocol transfers the data in the form of contiguous stream of bytes. TCP group the bytes in the form of TCP segments and then passed it to the IP layer for transmission to the destination. TCP itself segments the data and forward to the IP.</a:t>
            </a:r>
          </a:p>
          <a:p>
            <a:pPr algn="just">
              <a:buFont typeface="Arial" panose="020B0604020202020204" pitchFamily="34" charset="0"/>
              <a:buChar char="•"/>
            </a:pPr>
            <a:r>
              <a:rPr lang="en-GB" b="1" i="0" dirty="0">
                <a:solidFill>
                  <a:srgbClr val="000000"/>
                </a:solidFill>
                <a:effectLst/>
                <a:latin typeface="inter-bold"/>
              </a:rPr>
              <a:t>Reliability:</a:t>
            </a:r>
            <a:r>
              <a:rPr lang="en-GB" b="0" i="0" dirty="0">
                <a:solidFill>
                  <a:srgbClr val="000000"/>
                </a:solidFill>
                <a:effectLst/>
                <a:latin typeface="inter-regular"/>
              </a:rPr>
              <a:t> TCP assigns a sequence number to each byte transmitted and expects a positive acknowledgement from the receiving TCP. If ACK is not received within a timeout interval, then the data is retransmitted to the destination.</a:t>
            </a:r>
            <a:br>
              <a:rPr lang="en-GB" b="0" i="0" dirty="0">
                <a:solidFill>
                  <a:srgbClr val="000000"/>
                </a:solidFill>
                <a:effectLst/>
                <a:latin typeface="inter-regular"/>
              </a:rPr>
            </a:br>
            <a:r>
              <a:rPr lang="en-GB" b="0" i="0" dirty="0">
                <a:solidFill>
                  <a:srgbClr val="000000"/>
                </a:solidFill>
                <a:effectLst/>
                <a:latin typeface="inter-regular"/>
              </a:rPr>
              <a:t>The receiving TCP uses the sequence number to reassemble the segments if they arrive out of order or to eliminate the duplicate segments.</a:t>
            </a:r>
          </a:p>
          <a:p>
            <a:pPr algn="just">
              <a:buFont typeface="Arial" panose="020B0604020202020204" pitchFamily="34" charset="0"/>
              <a:buChar char="•"/>
            </a:pPr>
            <a:r>
              <a:rPr lang="en-GB" b="1" i="0" dirty="0">
                <a:solidFill>
                  <a:srgbClr val="000000"/>
                </a:solidFill>
                <a:effectLst/>
                <a:latin typeface="inter-bold"/>
              </a:rPr>
              <a:t>Flow Control:</a:t>
            </a:r>
            <a:r>
              <a:rPr lang="en-GB" b="0" i="0" dirty="0">
                <a:solidFill>
                  <a:srgbClr val="000000"/>
                </a:solidFill>
                <a:effectLst/>
                <a:latin typeface="inter-regular"/>
              </a:rPr>
              <a:t> When receiving TCP sends an acknowledgement back to the sender indicating the number the bytes it can receive without overflowing its internal buffer. The number of bytes is sent in ACK in the form of the highest sequence number that it can receive without any problem. This mechanism is also referred to as a window mechanism.</a:t>
            </a:r>
          </a:p>
          <a:p>
            <a:endParaRPr lang="en-GB" dirty="0"/>
          </a:p>
        </p:txBody>
      </p:sp>
    </p:spTree>
    <p:extLst>
      <p:ext uri="{BB962C8B-B14F-4D97-AF65-F5344CB8AC3E}">
        <p14:creationId xmlns:p14="http://schemas.microsoft.com/office/powerpoint/2010/main" val="2974627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516704-4FDD-4006-9C2F-0C122CBBB721}"/>
              </a:ext>
            </a:extLst>
          </p:cNvPr>
          <p:cNvSpPr>
            <a:spLocks noGrp="1"/>
          </p:cNvSpPr>
          <p:nvPr>
            <p:ph idx="1"/>
          </p:nvPr>
        </p:nvSpPr>
        <p:spPr/>
        <p:txBody>
          <a:bodyPr/>
          <a:lstStyle/>
          <a:p>
            <a:pPr algn="just">
              <a:buFont typeface="Arial" panose="020B0604020202020204" pitchFamily="34" charset="0"/>
              <a:buChar char="•"/>
            </a:pPr>
            <a:r>
              <a:rPr lang="en-GB" b="1" i="0" dirty="0">
                <a:solidFill>
                  <a:srgbClr val="000000"/>
                </a:solidFill>
                <a:effectLst/>
                <a:latin typeface="inter-bold"/>
              </a:rPr>
              <a:t>Multiplexing:</a:t>
            </a:r>
            <a:r>
              <a:rPr lang="en-GB" b="0" i="0" dirty="0">
                <a:solidFill>
                  <a:srgbClr val="000000"/>
                </a:solidFill>
                <a:effectLst/>
                <a:latin typeface="inter-regular"/>
              </a:rPr>
              <a:t> Multiplexing is a process of accepting the data from different applications and forwarding to the different applications on different computers. At the receiving end, the data is forwarded to the correct application. This process is known as demultiplexing. TCP transmits the packet to the correct application by using the logical channels known as ports.</a:t>
            </a:r>
          </a:p>
          <a:p>
            <a:pPr algn="just">
              <a:buFont typeface="Arial" panose="020B0604020202020204" pitchFamily="34" charset="0"/>
              <a:buChar char="•"/>
            </a:pPr>
            <a:r>
              <a:rPr lang="en-GB" b="1" i="0" dirty="0">
                <a:solidFill>
                  <a:srgbClr val="000000"/>
                </a:solidFill>
                <a:effectLst/>
                <a:latin typeface="inter-bold"/>
              </a:rPr>
              <a:t>Logical Connections:</a:t>
            </a:r>
            <a:r>
              <a:rPr lang="en-GB" b="0" i="0" dirty="0">
                <a:solidFill>
                  <a:srgbClr val="000000"/>
                </a:solidFill>
                <a:effectLst/>
                <a:latin typeface="inter-regular"/>
              </a:rPr>
              <a:t> The combination of sockets, sequence numbers, and window sizes, is called a logical connection. Each connection is identified by the pair of sockets used by sending and receiving processes.</a:t>
            </a:r>
          </a:p>
          <a:p>
            <a:pPr algn="just">
              <a:buFont typeface="Arial" panose="020B0604020202020204" pitchFamily="34" charset="0"/>
              <a:buChar char="•"/>
            </a:pPr>
            <a:r>
              <a:rPr lang="en-GB" b="1" i="0" dirty="0">
                <a:solidFill>
                  <a:srgbClr val="000000"/>
                </a:solidFill>
                <a:effectLst/>
                <a:latin typeface="inter-bold"/>
              </a:rPr>
              <a:t>Full Duplex:</a:t>
            </a:r>
            <a:r>
              <a:rPr lang="en-GB" b="0" i="0" dirty="0">
                <a:solidFill>
                  <a:srgbClr val="000000"/>
                </a:solidFill>
                <a:effectLst/>
                <a:latin typeface="inter-regular"/>
              </a:rPr>
              <a:t> TCP provides Full Duplex service, i.e., the data flow in both the directions at the same time. To achieve Full Duplex service, each TCP should have sending and receiving buffers so that the segments can flow in both the directions. TCP is a connection-oriented protocol. Suppose the process A wants to send and receive the data from process B. The following steps occur:</a:t>
            </a:r>
          </a:p>
          <a:p>
            <a:pPr marL="742950" lvl="1" indent="-285750" algn="just">
              <a:buFont typeface="Arial" panose="020B0604020202020204" pitchFamily="34" charset="0"/>
              <a:buChar char="•"/>
            </a:pPr>
            <a:r>
              <a:rPr lang="en-GB" b="0" i="0" dirty="0">
                <a:solidFill>
                  <a:srgbClr val="000000"/>
                </a:solidFill>
                <a:effectLst/>
                <a:latin typeface="inter-regular"/>
              </a:rPr>
              <a:t>Establish a connection between two TCPs.</a:t>
            </a:r>
          </a:p>
          <a:p>
            <a:pPr marL="742950" lvl="1" indent="-285750" algn="just">
              <a:buFont typeface="Arial" panose="020B0604020202020204" pitchFamily="34" charset="0"/>
              <a:buChar char="•"/>
            </a:pPr>
            <a:r>
              <a:rPr lang="en-GB" b="0" i="0" dirty="0">
                <a:solidFill>
                  <a:srgbClr val="000000"/>
                </a:solidFill>
                <a:effectLst/>
                <a:latin typeface="inter-regular"/>
              </a:rPr>
              <a:t>Data is exchanged in both the directions.</a:t>
            </a:r>
          </a:p>
          <a:p>
            <a:pPr marL="742950" lvl="1" indent="-285750" algn="just">
              <a:buFont typeface="Arial" panose="020B0604020202020204" pitchFamily="34" charset="0"/>
              <a:buChar char="•"/>
            </a:pPr>
            <a:r>
              <a:rPr lang="en-GB" b="0" i="0" dirty="0">
                <a:solidFill>
                  <a:srgbClr val="000000"/>
                </a:solidFill>
                <a:effectLst/>
                <a:latin typeface="inter-regular"/>
              </a:rPr>
              <a:t>The Connection is terminated.</a:t>
            </a:r>
          </a:p>
          <a:p>
            <a:endParaRPr lang="en-GB" dirty="0"/>
          </a:p>
        </p:txBody>
      </p:sp>
    </p:spTree>
    <p:extLst>
      <p:ext uri="{BB962C8B-B14F-4D97-AF65-F5344CB8AC3E}">
        <p14:creationId xmlns:p14="http://schemas.microsoft.com/office/powerpoint/2010/main" val="151522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386190-032A-4788-8414-BB98AD37A525}"/>
              </a:ext>
            </a:extLst>
          </p:cNvPr>
          <p:cNvPicPr>
            <a:picLocks noGrp="1" noChangeAspect="1"/>
          </p:cNvPicPr>
          <p:nvPr>
            <p:ph idx="1"/>
          </p:nvPr>
        </p:nvPicPr>
        <p:blipFill>
          <a:blip r:embed="rId2"/>
          <a:stretch>
            <a:fillRect/>
          </a:stretch>
        </p:blipFill>
        <p:spPr>
          <a:xfrm>
            <a:off x="3339958" y="2481977"/>
            <a:ext cx="5512083" cy="3092609"/>
          </a:xfrm>
        </p:spPr>
      </p:pic>
    </p:spTree>
    <p:extLst>
      <p:ext uri="{BB962C8B-B14F-4D97-AF65-F5344CB8AC3E}">
        <p14:creationId xmlns:p14="http://schemas.microsoft.com/office/powerpoint/2010/main" val="131980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8B9584-D0D5-485E-BCC9-13C54AF96B5C}"/>
              </a:ext>
            </a:extLst>
          </p:cNvPr>
          <p:cNvSpPr>
            <a:spLocks noGrp="1"/>
          </p:cNvSpPr>
          <p:nvPr>
            <p:ph idx="1"/>
          </p:nvPr>
        </p:nvSpPr>
        <p:spPr>
          <a:xfrm>
            <a:off x="1066800" y="1500733"/>
            <a:ext cx="10058400" cy="4452011"/>
          </a:xfrm>
        </p:spPr>
        <p:txBody>
          <a:bodyPr>
            <a:normAutofit/>
          </a:bodyPr>
          <a:lstStyle/>
          <a:p>
            <a:pPr algn="just"/>
            <a:r>
              <a:rPr lang="en-GB" b="1" i="0" dirty="0">
                <a:solidFill>
                  <a:srgbClr val="333333"/>
                </a:solidFill>
                <a:effectLst/>
                <a:latin typeface="inter-bold"/>
              </a:rPr>
              <a:t>Where,</a:t>
            </a:r>
            <a:endParaRPr lang="en-GB" b="0" i="0" dirty="0">
              <a:solidFill>
                <a:srgbClr val="333333"/>
              </a:solidFill>
              <a:effectLst/>
              <a:latin typeface="inter-regular"/>
            </a:endParaRPr>
          </a:p>
          <a:p>
            <a:pPr algn="just">
              <a:buFont typeface="Arial" panose="020B0604020202020204" pitchFamily="34" charset="0"/>
              <a:buChar char="•"/>
            </a:pPr>
            <a:r>
              <a:rPr lang="en-GB" b="1" i="0" dirty="0">
                <a:solidFill>
                  <a:srgbClr val="000000"/>
                </a:solidFill>
                <a:effectLst/>
                <a:latin typeface="inter-bold"/>
              </a:rPr>
              <a:t>Source port address:</a:t>
            </a:r>
            <a:r>
              <a:rPr lang="en-GB" b="0" i="0" dirty="0">
                <a:solidFill>
                  <a:srgbClr val="000000"/>
                </a:solidFill>
                <a:effectLst/>
                <a:latin typeface="inter-regular"/>
              </a:rPr>
              <a:t> It is used to define the address of the application program in a source computer. It is a 16-bit field.</a:t>
            </a:r>
          </a:p>
          <a:p>
            <a:pPr algn="just">
              <a:buFont typeface="Arial" panose="020B0604020202020204" pitchFamily="34" charset="0"/>
              <a:buChar char="•"/>
            </a:pPr>
            <a:r>
              <a:rPr lang="en-GB" b="1" i="0" dirty="0">
                <a:solidFill>
                  <a:srgbClr val="000000"/>
                </a:solidFill>
                <a:effectLst/>
                <a:latin typeface="inter-bold"/>
              </a:rPr>
              <a:t>Destination port address:</a:t>
            </a:r>
            <a:r>
              <a:rPr lang="en-GB" b="0" i="0" dirty="0">
                <a:solidFill>
                  <a:srgbClr val="000000"/>
                </a:solidFill>
                <a:effectLst/>
                <a:latin typeface="inter-regular"/>
              </a:rPr>
              <a:t> It is used to define the address of the application program in a destination computer. It is a 16-bit field.</a:t>
            </a:r>
          </a:p>
          <a:p>
            <a:pPr algn="just">
              <a:buFont typeface="Arial" panose="020B0604020202020204" pitchFamily="34" charset="0"/>
              <a:buChar char="•"/>
            </a:pPr>
            <a:r>
              <a:rPr lang="en-GB" b="1" i="0" dirty="0">
                <a:solidFill>
                  <a:srgbClr val="000000"/>
                </a:solidFill>
                <a:effectLst/>
                <a:latin typeface="inter-bold"/>
              </a:rPr>
              <a:t>Sequence number:</a:t>
            </a:r>
            <a:r>
              <a:rPr lang="en-GB" b="0" i="0" dirty="0">
                <a:solidFill>
                  <a:srgbClr val="000000"/>
                </a:solidFill>
                <a:effectLst/>
                <a:latin typeface="inter-regular"/>
              </a:rPr>
              <a:t> A stream of data is divided into two or more TCP segments. The 32-bit sequence number field represents the position of the data in an original data stream.</a:t>
            </a:r>
          </a:p>
          <a:p>
            <a:pPr algn="just">
              <a:buFont typeface="Arial" panose="020B0604020202020204" pitchFamily="34" charset="0"/>
              <a:buChar char="•"/>
            </a:pPr>
            <a:r>
              <a:rPr lang="en-GB" b="1" i="0" dirty="0">
                <a:solidFill>
                  <a:srgbClr val="000000"/>
                </a:solidFill>
                <a:effectLst/>
                <a:latin typeface="inter-bold"/>
              </a:rPr>
              <a:t>Acknowledgement number:</a:t>
            </a:r>
            <a:r>
              <a:rPr lang="en-GB" b="0" i="0" dirty="0">
                <a:solidFill>
                  <a:srgbClr val="000000"/>
                </a:solidFill>
                <a:effectLst/>
                <a:latin typeface="inter-regular"/>
              </a:rPr>
              <a:t> A 32-field acknowledgement number acknowledge the data from other communicating devices. If ACK field is set to 1, then it specifies the sequence number that the receiver is expecting to receive.</a:t>
            </a:r>
          </a:p>
          <a:p>
            <a:pPr algn="just">
              <a:buFont typeface="Arial" panose="020B0604020202020204" pitchFamily="34" charset="0"/>
              <a:buChar char="•"/>
            </a:pPr>
            <a:r>
              <a:rPr lang="en-GB" b="1" i="0" dirty="0">
                <a:solidFill>
                  <a:srgbClr val="000000"/>
                </a:solidFill>
                <a:effectLst/>
                <a:latin typeface="inter-bold"/>
              </a:rPr>
              <a:t>Header Length (HLEN):</a:t>
            </a:r>
            <a:r>
              <a:rPr lang="en-GB" b="0" i="0" dirty="0">
                <a:solidFill>
                  <a:srgbClr val="000000"/>
                </a:solidFill>
                <a:effectLst/>
                <a:latin typeface="inter-regular"/>
              </a:rPr>
              <a:t> It specifies the size of the TCP header in 32-bit words. The minimum size of the header is 5 words, and the maximum size of the header is 15 words. Therefore, the maximum size of the TCP header is 60 bytes, and the minimum size of the TCP header is 20 bytes.</a:t>
            </a:r>
          </a:p>
          <a:p>
            <a:pPr algn="just">
              <a:buFont typeface="Arial" panose="020B0604020202020204" pitchFamily="34" charset="0"/>
              <a:buChar char="•"/>
            </a:pPr>
            <a:r>
              <a:rPr lang="en-GB" b="1" i="0" dirty="0">
                <a:solidFill>
                  <a:srgbClr val="000000"/>
                </a:solidFill>
                <a:effectLst/>
                <a:latin typeface="inter-bold"/>
              </a:rPr>
              <a:t>Reserved:</a:t>
            </a:r>
            <a:r>
              <a:rPr lang="en-GB" b="0" i="0" dirty="0">
                <a:solidFill>
                  <a:srgbClr val="000000"/>
                </a:solidFill>
                <a:effectLst/>
                <a:latin typeface="inter-regular"/>
              </a:rPr>
              <a:t> It is a six-bit field which is reserved for future use.</a:t>
            </a:r>
          </a:p>
          <a:p>
            <a:pPr algn="just">
              <a:buFont typeface="Arial" panose="020B0604020202020204" pitchFamily="34" charset="0"/>
              <a:buChar char="•"/>
            </a:pPr>
            <a:r>
              <a:rPr lang="en-GB" b="1" i="0" dirty="0">
                <a:solidFill>
                  <a:srgbClr val="000000"/>
                </a:solidFill>
                <a:effectLst/>
                <a:latin typeface="inter-bold"/>
              </a:rPr>
              <a:t>Control bits:</a:t>
            </a:r>
            <a:r>
              <a:rPr lang="en-GB" b="0" i="0" dirty="0">
                <a:solidFill>
                  <a:srgbClr val="000000"/>
                </a:solidFill>
                <a:effectLst/>
                <a:latin typeface="inter-regular"/>
              </a:rPr>
              <a:t> Each bit of a control field functions individually and independently. A control bit defines the use of a segment or serves as a validity check for other fields.</a:t>
            </a:r>
          </a:p>
          <a:p>
            <a:endParaRPr lang="en-GB" dirty="0"/>
          </a:p>
        </p:txBody>
      </p:sp>
    </p:spTree>
    <p:extLst>
      <p:ext uri="{BB962C8B-B14F-4D97-AF65-F5344CB8AC3E}">
        <p14:creationId xmlns:p14="http://schemas.microsoft.com/office/powerpoint/2010/main" val="3482886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ECD3E1-03C8-485E-AAC5-38DFD363CC87}"/>
              </a:ext>
            </a:extLst>
          </p:cNvPr>
          <p:cNvSpPr>
            <a:spLocks noGrp="1"/>
          </p:cNvSpPr>
          <p:nvPr>
            <p:ph idx="1"/>
          </p:nvPr>
        </p:nvSpPr>
        <p:spPr/>
        <p:txBody>
          <a:bodyPr/>
          <a:lstStyle/>
          <a:p>
            <a:pPr algn="just"/>
            <a:r>
              <a:rPr lang="en-GB" b="0" i="0" dirty="0">
                <a:solidFill>
                  <a:srgbClr val="610B4B"/>
                </a:solidFill>
                <a:effectLst/>
                <a:latin typeface="erdana"/>
              </a:rPr>
              <a:t>There are total six types of flags in control field:</a:t>
            </a:r>
          </a:p>
          <a:p>
            <a:pPr algn="just">
              <a:buFont typeface="Arial" panose="020B0604020202020204" pitchFamily="34" charset="0"/>
              <a:buChar char="•"/>
            </a:pPr>
            <a:r>
              <a:rPr lang="en-GB" b="1" i="0" dirty="0">
                <a:solidFill>
                  <a:srgbClr val="000000"/>
                </a:solidFill>
                <a:effectLst/>
                <a:latin typeface="inter-bold"/>
              </a:rPr>
              <a:t>URG:</a:t>
            </a:r>
            <a:r>
              <a:rPr lang="en-GB" b="0" i="0" dirty="0">
                <a:solidFill>
                  <a:srgbClr val="000000"/>
                </a:solidFill>
                <a:effectLst/>
                <a:latin typeface="inter-regular"/>
              </a:rPr>
              <a:t> The URG field indicates that the data in a segment is urgent.</a:t>
            </a:r>
          </a:p>
          <a:p>
            <a:pPr algn="just">
              <a:buFont typeface="Arial" panose="020B0604020202020204" pitchFamily="34" charset="0"/>
              <a:buChar char="•"/>
            </a:pPr>
            <a:r>
              <a:rPr lang="en-GB" b="1" i="0" dirty="0">
                <a:solidFill>
                  <a:srgbClr val="000000"/>
                </a:solidFill>
                <a:effectLst/>
                <a:latin typeface="inter-bold"/>
              </a:rPr>
              <a:t>ACK:</a:t>
            </a:r>
            <a:r>
              <a:rPr lang="en-GB" b="0" i="0" dirty="0">
                <a:solidFill>
                  <a:srgbClr val="000000"/>
                </a:solidFill>
                <a:effectLst/>
                <a:latin typeface="inter-regular"/>
              </a:rPr>
              <a:t> When ACK field is set, then it validates the acknowledgement number.</a:t>
            </a:r>
          </a:p>
          <a:p>
            <a:pPr algn="just">
              <a:buFont typeface="Arial" panose="020B0604020202020204" pitchFamily="34" charset="0"/>
              <a:buChar char="•"/>
            </a:pPr>
            <a:r>
              <a:rPr lang="en-GB" b="1" i="0" dirty="0">
                <a:solidFill>
                  <a:srgbClr val="000000"/>
                </a:solidFill>
                <a:effectLst/>
                <a:latin typeface="inter-bold"/>
              </a:rPr>
              <a:t>PSH:</a:t>
            </a:r>
            <a:r>
              <a:rPr lang="en-GB" b="0" i="0" dirty="0">
                <a:solidFill>
                  <a:srgbClr val="000000"/>
                </a:solidFill>
                <a:effectLst/>
                <a:latin typeface="inter-regular"/>
              </a:rPr>
              <a:t> The PSH field is used to inform the sender that higher throughput is needed so if possible, data must be pushed with higher throughput.</a:t>
            </a:r>
          </a:p>
          <a:p>
            <a:pPr algn="just">
              <a:buFont typeface="Arial" panose="020B0604020202020204" pitchFamily="34" charset="0"/>
              <a:buChar char="•"/>
            </a:pPr>
            <a:r>
              <a:rPr lang="en-GB" b="1" i="0" dirty="0">
                <a:solidFill>
                  <a:srgbClr val="000000"/>
                </a:solidFill>
                <a:effectLst/>
                <a:latin typeface="inter-bold"/>
              </a:rPr>
              <a:t>RST:</a:t>
            </a:r>
            <a:r>
              <a:rPr lang="en-GB" b="0" i="0" dirty="0">
                <a:solidFill>
                  <a:srgbClr val="000000"/>
                </a:solidFill>
                <a:effectLst/>
                <a:latin typeface="inter-regular"/>
              </a:rPr>
              <a:t> The reset bit is used to reset the TCP connection when there is any confusion occurs in the sequence numbers.</a:t>
            </a:r>
          </a:p>
          <a:p>
            <a:pPr algn="just">
              <a:buFont typeface="Arial" panose="020B0604020202020204" pitchFamily="34" charset="0"/>
              <a:buChar char="•"/>
            </a:pPr>
            <a:r>
              <a:rPr lang="en-GB" b="1" i="0" dirty="0">
                <a:solidFill>
                  <a:srgbClr val="000000"/>
                </a:solidFill>
                <a:effectLst/>
                <a:latin typeface="inter-bold"/>
              </a:rPr>
              <a:t>SYN:</a:t>
            </a:r>
            <a:r>
              <a:rPr lang="en-GB" b="0" i="0" dirty="0">
                <a:solidFill>
                  <a:srgbClr val="000000"/>
                </a:solidFill>
                <a:effectLst/>
                <a:latin typeface="inter-regular"/>
              </a:rPr>
              <a:t> The SYN field is used to synchronize the sequence numbers in three types of segments: connection request, connection confirmation ( with the ACK bit set ), and confirmation acknowledgement.</a:t>
            </a:r>
          </a:p>
          <a:p>
            <a:pPr algn="just">
              <a:buFont typeface="Arial" panose="020B0604020202020204" pitchFamily="34" charset="0"/>
              <a:buChar char="•"/>
            </a:pPr>
            <a:r>
              <a:rPr lang="en-GB" b="1" i="0" dirty="0">
                <a:solidFill>
                  <a:srgbClr val="000000"/>
                </a:solidFill>
                <a:effectLst/>
                <a:latin typeface="inter-bold"/>
              </a:rPr>
              <a:t>FIN:</a:t>
            </a:r>
            <a:r>
              <a:rPr lang="en-GB" b="0" i="0" dirty="0">
                <a:solidFill>
                  <a:srgbClr val="000000"/>
                </a:solidFill>
                <a:effectLst/>
                <a:latin typeface="inter-regular"/>
              </a:rPr>
              <a:t> The FIN field is used to inform the receiving TCP module that the sender has finished sending data. It is used in connection termination in three types of segments: termination request, termination confirmation, and acknowledgement of termination confirmation.</a:t>
            </a:r>
          </a:p>
          <a:p>
            <a:endParaRPr lang="en-GB" dirty="0"/>
          </a:p>
        </p:txBody>
      </p:sp>
    </p:spTree>
    <p:extLst>
      <p:ext uri="{BB962C8B-B14F-4D97-AF65-F5344CB8AC3E}">
        <p14:creationId xmlns:p14="http://schemas.microsoft.com/office/powerpoint/2010/main" val="2457845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A5B25F-CB0F-4732-90D9-DEB16053A0E2}"/>
              </a:ext>
            </a:extLst>
          </p:cNvPr>
          <p:cNvSpPr>
            <a:spLocks noGrp="1"/>
          </p:cNvSpPr>
          <p:nvPr>
            <p:ph idx="1"/>
          </p:nvPr>
        </p:nvSpPr>
        <p:spPr/>
        <p:txBody>
          <a:bodyPr/>
          <a:lstStyle/>
          <a:p>
            <a:pPr algn="just">
              <a:buFont typeface="Arial" panose="020B0604020202020204" pitchFamily="34" charset="0"/>
              <a:buChar char="•"/>
            </a:pPr>
            <a:r>
              <a:rPr lang="en-GB" b="1" i="0" dirty="0">
                <a:solidFill>
                  <a:srgbClr val="000000"/>
                </a:solidFill>
                <a:effectLst/>
                <a:latin typeface="inter-bold"/>
              </a:rPr>
              <a:t>Window Size:</a:t>
            </a:r>
            <a:r>
              <a:rPr lang="en-GB" b="0" i="0" dirty="0">
                <a:solidFill>
                  <a:srgbClr val="000000"/>
                </a:solidFill>
                <a:effectLst/>
                <a:latin typeface="inter-regular"/>
              </a:rPr>
              <a:t> The window is a 16-bit field that defines the size of the window.</a:t>
            </a:r>
          </a:p>
          <a:p>
            <a:pPr algn="just">
              <a:buFont typeface="Arial" panose="020B0604020202020204" pitchFamily="34" charset="0"/>
              <a:buChar char="•"/>
            </a:pPr>
            <a:r>
              <a:rPr lang="en-GB" b="1" i="0" dirty="0">
                <a:solidFill>
                  <a:srgbClr val="000000"/>
                </a:solidFill>
                <a:effectLst/>
                <a:latin typeface="inter-bold"/>
              </a:rPr>
              <a:t>Checksum:</a:t>
            </a:r>
            <a:r>
              <a:rPr lang="en-GB" b="0" i="0" dirty="0">
                <a:solidFill>
                  <a:srgbClr val="000000"/>
                </a:solidFill>
                <a:effectLst/>
                <a:latin typeface="inter-regular"/>
              </a:rPr>
              <a:t> The checksum is a 16-bit field used in error detection.</a:t>
            </a:r>
          </a:p>
          <a:p>
            <a:pPr algn="just">
              <a:buFont typeface="Arial" panose="020B0604020202020204" pitchFamily="34" charset="0"/>
              <a:buChar char="•"/>
            </a:pPr>
            <a:r>
              <a:rPr lang="en-GB" b="1" i="0" dirty="0">
                <a:solidFill>
                  <a:srgbClr val="000000"/>
                </a:solidFill>
                <a:effectLst/>
                <a:latin typeface="inter-bold"/>
              </a:rPr>
              <a:t>Urgent pointer:</a:t>
            </a:r>
            <a:r>
              <a:rPr lang="en-GB" b="0" i="0" dirty="0">
                <a:solidFill>
                  <a:srgbClr val="000000"/>
                </a:solidFill>
                <a:effectLst/>
                <a:latin typeface="inter-regular"/>
              </a:rPr>
              <a:t> If URG flag is set to 1, then this 16-bit field is an offset from the sequence number indicating that it is a last urgent data byte.</a:t>
            </a:r>
          </a:p>
          <a:p>
            <a:pPr algn="just">
              <a:buFont typeface="Arial" panose="020B0604020202020204" pitchFamily="34" charset="0"/>
              <a:buChar char="•"/>
            </a:pPr>
            <a:r>
              <a:rPr lang="en-GB" b="1" i="0" dirty="0">
                <a:solidFill>
                  <a:srgbClr val="000000"/>
                </a:solidFill>
                <a:effectLst/>
                <a:latin typeface="inter-bold"/>
              </a:rPr>
              <a:t>Options and padding:</a:t>
            </a:r>
            <a:r>
              <a:rPr lang="en-GB" b="0" i="0" dirty="0">
                <a:solidFill>
                  <a:srgbClr val="000000"/>
                </a:solidFill>
                <a:effectLst/>
                <a:latin typeface="inter-regular"/>
              </a:rPr>
              <a:t> It defines the optional fields that convey the additional information to the receiver.</a:t>
            </a:r>
          </a:p>
          <a:p>
            <a:endParaRPr lang="en-GB" dirty="0"/>
          </a:p>
        </p:txBody>
      </p:sp>
    </p:spTree>
    <p:extLst>
      <p:ext uri="{BB962C8B-B14F-4D97-AF65-F5344CB8AC3E}">
        <p14:creationId xmlns:p14="http://schemas.microsoft.com/office/powerpoint/2010/main" val="3280191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6C2E3A-119E-4FF6-B676-5B9280695B73}"/>
              </a:ext>
            </a:extLst>
          </p:cNvPr>
          <p:cNvPicPr>
            <a:picLocks noGrp="1" noChangeAspect="1"/>
          </p:cNvPicPr>
          <p:nvPr>
            <p:ph idx="1"/>
          </p:nvPr>
        </p:nvPicPr>
        <p:blipFill>
          <a:blip r:embed="rId2"/>
          <a:stretch>
            <a:fillRect/>
          </a:stretch>
        </p:blipFill>
        <p:spPr>
          <a:xfrm>
            <a:off x="1856721" y="1409992"/>
            <a:ext cx="8341281" cy="4543134"/>
          </a:xfrm>
        </p:spPr>
      </p:pic>
    </p:spTree>
    <p:extLst>
      <p:ext uri="{BB962C8B-B14F-4D97-AF65-F5344CB8AC3E}">
        <p14:creationId xmlns:p14="http://schemas.microsoft.com/office/powerpoint/2010/main" val="3251254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BAD93-C4FB-4404-83CD-4ACC5C4A367C}"/>
              </a:ext>
            </a:extLst>
          </p:cNvPr>
          <p:cNvSpPr>
            <a:spLocks noGrp="1"/>
          </p:cNvSpPr>
          <p:nvPr>
            <p:ph type="title"/>
          </p:nvPr>
        </p:nvSpPr>
        <p:spPr/>
        <p:txBody>
          <a:bodyPr/>
          <a:lstStyle/>
          <a:p>
            <a:pPr algn="ctr"/>
            <a:r>
              <a:rPr lang="en-GB" dirty="0"/>
              <a:t>UDP</a:t>
            </a:r>
          </a:p>
        </p:txBody>
      </p:sp>
      <p:pic>
        <p:nvPicPr>
          <p:cNvPr id="5" name="Content Placeholder 4">
            <a:extLst>
              <a:ext uri="{FF2B5EF4-FFF2-40B4-BE49-F238E27FC236}">
                <a16:creationId xmlns:a16="http://schemas.microsoft.com/office/drawing/2014/main" id="{B09AB540-2157-4FBD-BC0A-3C77F7DFEA03}"/>
              </a:ext>
            </a:extLst>
          </p:cNvPr>
          <p:cNvPicPr>
            <a:picLocks noGrp="1" noChangeAspect="1"/>
          </p:cNvPicPr>
          <p:nvPr>
            <p:ph idx="1"/>
          </p:nvPr>
        </p:nvPicPr>
        <p:blipFill>
          <a:blip r:embed="rId2"/>
          <a:stretch>
            <a:fillRect/>
          </a:stretch>
        </p:blipFill>
        <p:spPr>
          <a:xfrm>
            <a:off x="1568217" y="2542305"/>
            <a:ext cx="9055565" cy="2971953"/>
          </a:xfrm>
        </p:spPr>
      </p:pic>
    </p:spTree>
    <p:extLst>
      <p:ext uri="{BB962C8B-B14F-4D97-AF65-F5344CB8AC3E}">
        <p14:creationId xmlns:p14="http://schemas.microsoft.com/office/powerpoint/2010/main" val="2279318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2EA9FC-0827-4B13-B5F8-C37BF30E72D8}"/>
              </a:ext>
            </a:extLst>
          </p:cNvPr>
          <p:cNvPicPr>
            <a:picLocks noGrp="1" noChangeAspect="1"/>
          </p:cNvPicPr>
          <p:nvPr>
            <p:ph idx="1"/>
          </p:nvPr>
        </p:nvPicPr>
        <p:blipFill>
          <a:blip r:embed="rId2"/>
          <a:stretch>
            <a:fillRect/>
          </a:stretch>
        </p:blipFill>
        <p:spPr>
          <a:xfrm>
            <a:off x="1615845" y="2729640"/>
            <a:ext cx="8960310" cy="2597283"/>
          </a:xfrm>
        </p:spPr>
      </p:pic>
    </p:spTree>
    <p:extLst>
      <p:ext uri="{BB962C8B-B14F-4D97-AF65-F5344CB8AC3E}">
        <p14:creationId xmlns:p14="http://schemas.microsoft.com/office/powerpoint/2010/main" val="35318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A89AEE9-FEED-493D-BB1B-4CBEA5E6E128}"/>
              </a:ext>
            </a:extLst>
          </p:cNvPr>
          <p:cNvPicPr>
            <a:picLocks noGrp="1" noChangeAspect="1"/>
          </p:cNvPicPr>
          <p:nvPr>
            <p:ph idx="1"/>
          </p:nvPr>
        </p:nvPicPr>
        <p:blipFill>
          <a:blip r:embed="rId2"/>
          <a:stretch>
            <a:fillRect/>
          </a:stretch>
        </p:blipFill>
        <p:spPr>
          <a:xfrm>
            <a:off x="1738058" y="1591476"/>
            <a:ext cx="7475952" cy="4221248"/>
          </a:xfrm>
        </p:spPr>
      </p:pic>
    </p:spTree>
    <p:extLst>
      <p:ext uri="{BB962C8B-B14F-4D97-AF65-F5344CB8AC3E}">
        <p14:creationId xmlns:p14="http://schemas.microsoft.com/office/powerpoint/2010/main" val="3768303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C68880-8ABC-477E-925E-0D0E27547ADD}"/>
              </a:ext>
            </a:extLst>
          </p:cNvPr>
          <p:cNvSpPr>
            <a:spLocks noGrp="1"/>
          </p:cNvSpPr>
          <p:nvPr>
            <p:ph idx="1"/>
          </p:nvPr>
        </p:nvSpPr>
        <p:spPr>
          <a:xfrm>
            <a:off x="1066800" y="1221527"/>
            <a:ext cx="10058400" cy="4731217"/>
          </a:xfrm>
        </p:spPr>
        <p:txBody>
          <a:bodyPr>
            <a:normAutofit/>
          </a:bodyPr>
          <a:lstStyle/>
          <a:p>
            <a:pPr algn="just">
              <a:buFont typeface="Arial" panose="020B0604020202020204" pitchFamily="34" charset="0"/>
              <a:buChar char="•"/>
            </a:pPr>
            <a:r>
              <a:rPr lang="en-GB" b="0" i="0" dirty="0">
                <a:solidFill>
                  <a:srgbClr val="000000"/>
                </a:solidFill>
                <a:effectLst/>
                <a:latin typeface="inter-regular"/>
              </a:rPr>
              <a:t>The transport layer is a 4</a:t>
            </a:r>
            <a:r>
              <a:rPr lang="en-GB" b="0" i="0" baseline="30000" dirty="0">
                <a:solidFill>
                  <a:srgbClr val="000000"/>
                </a:solidFill>
                <a:effectLst/>
                <a:latin typeface="inter-regular"/>
              </a:rPr>
              <a:t>th</a:t>
            </a:r>
            <a:r>
              <a:rPr lang="en-GB" b="0" i="0" dirty="0">
                <a:solidFill>
                  <a:srgbClr val="000000"/>
                </a:solidFill>
                <a:effectLst/>
                <a:latin typeface="inter-regular"/>
              </a:rPr>
              <a:t> layer from the top.</a:t>
            </a:r>
          </a:p>
          <a:p>
            <a:pPr algn="just">
              <a:buFont typeface="Arial" panose="020B0604020202020204" pitchFamily="34" charset="0"/>
              <a:buChar char="•"/>
            </a:pPr>
            <a:r>
              <a:rPr lang="en-GB" b="0" i="0" dirty="0">
                <a:solidFill>
                  <a:srgbClr val="000000"/>
                </a:solidFill>
                <a:effectLst/>
                <a:latin typeface="inter-regular"/>
              </a:rPr>
              <a:t>The main role of the transport layer is to provide the communication services directly to the application processes running on different hosts.</a:t>
            </a:r>
          </a:p>
          <a:p>
            <a:pPr algn="just">
              <a:buFont typeface="Arial" panose="020B0604020202020204" pitchFamily="34" charset="0"/>
              <a:buChar char="•"/>
            </a:pPr>
            <a:r>
              <a:rPr lang="en-GB" b="0" i="0" dirty="0">
                <a:solidFill>
                  <a:srgbClr val="000000"/>
                </a:solidFill>
                <a:effectLst/>
                <a:latin typeface="inter-regular"/>
              </a:rPr>
              <a:t>The transport layer protocols are implemented in the end systems but not in the network routers.</a:t>
            </a:r>
          </a:p>
          <a:p>
            <a:pPr algn="just">
              <a:buFont typeface="Arial" panose="020B0604020202020204" pitchFamily="34" charset="0"/>
              <a:buChar char="•"/>
            </a:pPr>
            <a:r>
              <a:rPr lang="en-GB" b="0" i="0" dirty="0">
                <a:solidFill>
                  <a:srgbClr val="000000"/>
                </a:solidFill>
                <a:effectLst/>
                <a:latin typeface="inter-regular"/>
              </a:rPr>
              <a:t>A computer network provides more than one protocol to the network applications. For example, TCP and UDP are two transport layer protocols that provide a different set of services to the network layer.</a:t>
            </a:r>
          </a:p>
          <a:p>
            <a:pPr algn="just">
              <a:buFont typeface="Arial" panose="020B0604020202020204" pitchFamily="34" charset="0"/>
              <a:buChar char="•"/>
            </a:pPr>
            <a:r>
              <a:rPr lang="en-GB" b="0" i="0" dirty="0">
                <a:solidFill>
                  <a:srgbClr val="000000"/>
                </a:solidFill>
                <a:effectLst/>
                <a:latin typeface="inter-regular"/>
              </a:rPr>
              <a:t>All transport layer protocols provide multiplexing/demultiplexing service. It also provides other services such as reliable data transfer, bandwidth guarantees, and delay guarantees.</a:t>
            </a:r>
          </a:p>
          <a:p>
            <a:pPr algn="just">
              <a:buFont typeface="Arial" panose="020B0604020202020204" pitchFamily="34" charset="0"/>
              <a:buChar char="•"/>
            </a:pPr>
            <a:r>
              <a:rPr lang="en-GB" b="0" i="0" dirty="0">
                <a:solidFill>
                  <a:srgbClr val="000000"/>
                </a:solidFill>
                <a:effectLst/>
                <a:latin typeface="inter-regular"/>
              </a:rPr>
              <a:t>Each of the applications in the application layer has the ability to send a message by using TCP or UDP. The application communicates by using either of these two protocols. Both TCP and UDP will then communicate with the internet protocol in the internet layer. The applications can read and write to the transport layer. Therefore, we can say that communication is a two-way process.</a:t>
            </a:r>
          </a:p>
          <a:p>
            <a:endParaRPr lang="en-GB" dirty="0"/>
          </a:p>
        </p:txBody>
      </p:sp>
    </p:spTree>
    <p:extLst>
      <p:ext uri="{BB962C8B-B14F-4D97-AF65-F5344CB8AC3E}">
        <p14:creationId xmlns:p14="http://schemas.microsoft.com/office/powerpoint/2010/main" val="652626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72928C-DD53-4DDC-A37E-8B566E94B7C9}"/>
              </a:ext>
            </a:extLst>
          </p:cNvPr>
          <p:cNvPicPr>
            <a:picLocks noGrp="1" noChangeAspect="1"/>
          </p:cNvPicPr>
          <p:nvPr>
            <p:ph idx="1"/>
          </p:nvPr>
        </p:nvPicPr>
        <p:blipFill>
          <a:blip r:embed="rId2"/>
          <a:stretch>
            <a:fillRect/>
          </a:stretch>
        </p:blipFill>
        <p:spPr>
          <a:xfrm>
            <a:off x="1591475" y="1368110"/>
            <a:ext cx="8352823" cy="4346813"/>
          </a:xfrm>
        </p:spPr>
      </p:pic>
    </p:spTree>
    <p:extLst>
      <p:ext uri="{BB962C8B-B14F-4D97-AF65-F5344CB8AC3E}">
        <p14:creationId xmlns:p14="http://schemas.microsoft.com/office/powerpoint/2010/main" val="2377818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5086AF-1285-4334-8701-132F61C1674B}"/>
              </a:ext>
            </a:extLst>
          </p:cNvPr>
          <p:cNvPicPr>
            <a:picLocks noGrp="1" noChangeAspect="1"/>
          </p:cNvPicPr>
          <p:nvPr>
            <p:ph idx="1"/>
          </p:nvPr>
        </p:nvPicPr>
        <p:blipFill>
          <a:blip r:embed="rId2"/>
          <a:stretch>
            <a:fillRect/>
          </a:stretch>
        </p:blipFill>
        <p:spPr>
          <a:xfrm>
            <a:off x="1685698" y="1940482"/>
            <a:ext cx="8820603" cy="3691257"/>
          </a:xfrm>
        </p:spPr>
      </p:pic>
    </p:spTree>
    <p:extLst>
      <p:ext uri="{BB962C8B-B14F-4D97-AF65-F5344CB8AC3E}">
        <p14:creationId xmlns:p14="http://schemas.microsoft.com/office/powerpoint/2010/main" val="2552054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69A856-7C4F-4EF3-AC8A-D423E24A5F46}"/>
              </a:ext>
            </a:extLst>
          </p:cNvPr>
          <p:cNvPicPr>
            <a:picLocks noGrp="1" noChangeAspect="1"/>
          </p:cNvPicPr>
          <p:nvPr>
            <p:ph idx="1"/>
          </p:nvPr>
        </p:nvPicPr>
        <p:blipFill>
          <a:blip r:embed="rId2"/>
          <a:stretch>
            <a:fillRect/>
          </a:stretch>
        </p:blipFill>
        <p:spPr>
          <a:xfrm>
            <a:off x="1539641" y="1933502"/>
            <a:ext cx="9112718" cy="3609332"/>
          </a:xfrm>
        </p:spPr>
      </p:pic>
    </p:spTree>
    <p:extLst>
      <p:ext uri="{BB962C8B-B14F-4D97-AF65-F5344CB8AC3E}">
        <p14:creationId xmlns:p14="http://schemas.microsoft.com/office/powerpoint/2010/main" val="1286255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9AB87D-1823-4FC6-9C51-C76BD1783671}"/>
              </a:ext>
            </a:extLst>
          </p:cNvPr>
          <p:cNvPicPr>
            <a:picLocks noGrp="1" noChangeAspect="1"/>
          </p:cNvPicPr>
          <p:nvPr>
            <p:ph idx="1"/>
          </p:nvPr>
        </p:nvPicPr>
        <p:blipFill>
          <a:blip r:embed="rId2"/>
          <a:stretch>
            <a:fillRect/>
          </a:stretch>
        </p:blipFill>
        <p:spPr>
          <a:xfrm>
            <a:off x="1361831" y="1458853"/>
            <a:ext cx="9468337" cy="4388798"/>
          </a:xfrm>
        </p:spPr>
      </p:pic>
    </p:spTree>
    <p:extLst>
      <p:ext uri="{BB962C8B-B14F-4D97-AF65-F5344CB8AC3E}">
        <p14:creationId xmlns:p14="http://schemas.microsoft.com/office/powerpoint/2010/main" val="3754816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F6C606-E705-4C49-BE40-13279536D15A}"/>
              </a:ext>
            </a:extLst>
          </p:cNvPr>
          <p:cNvPicPr>
            <a:picLocks noGrp="1" noChangeAspect="1"/>
          </p:cNvPicPr>
          <p:nvPr>
            <p:ph idx="1"/>
          </p:nvPr>
        </p:nvPicPr>
        <p:blipFill>
          <a:blip r:embed="rId2"/>
          <a:stretch>
            <a:fillRect/>
          </a:stretch>
        </p:blipFill>
        <p:spPr>
          <a:xfrm>
            <a:off x="1047023" y="2010284"/>
            <a:ext cx="9590730" cy="2989597"/>
          </a:xfrm>
        </p:spPr>
      </p:pic>
    </p:spTree>
    <p:extLst>
      <p:ext uri="{BB962C8B-B14F-4D97-AF65-F5344CB8AC3E}">
        <p14:creationId xmlns:p14="http://schemas.microsoft.com/office/powerpoint/2010/main" val="3377461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A970A9-13A2-4F89-9C36-ECF7C3FD615E}"/>
              </a:ext>
            </a:extLst>
          </p:cNvPr>
          <p:cNvPicPr>
            <a:picLocks noGrp="1" noChangeAspect="1"/>
          </p:cNvPicPr>
          <p:nvPr>
            <p:ph idx="1"/>
          </p:nvPr>
        </p:nvPicPr>
        <p:blipFill>
          <a:blip r:embed="rId2"/>
          <a:stretch>
            <a:fillRect/>
          </a:stretch>
        </p:blipFill>
        <p:spPr>
          <a:xfrm>
            <a:off x="2219689" y="1738059"/>
            <a:ext cx="7184831" cy="3814302"/>
          </a:xfrm>
        </p:spPr>
      </p:pic>
    </p:spTree>
    <p:extLst>
      <p:ext uri="{BB962C8B-B14F-4D97-AF65-F5344CB8AC3E}">
        <p14:creationId xmlns:p14="http://schemas.microsoft.com/office/powerpoint/2010/main" val="2468796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CA65C-DF26-4EDA-A586-D6246E887346}"/>
              </a:ext>
            </a:extLst>
          </p:cNvPr>
          <p:cNvSpPr>
            <a:spLocks noGrp="1"/>
          </p:cNvSpPr>
          <p:nvPr>
            <p:ph type="title"/>
          </p:nvPr>
        </p:nvSpPr>
        <p:spPr/>
        <p:txBody>
          <a:bodyPr/>
          <a:lstStyle/>
          <a:p>
            <a:pPr algn="ctr"/>
            <a:r>
              <a:rPr lang="en-GB" dirty="0"/>
              <a:t>UDP SERVICES</a:t>
            </a:r>
          </a:p>
        </p:txBody>
      </p:sp>
      <p:pic>
        <p:nvPicPr>
          <p:cNvPr id="5" name="Content Placeholder 4">
            <a:extLst>
              <a:ext uri="{FF2B5EF4-FFF2-40B4-BE49-F238E27FC236}">
                <a16:creationId xmlns:a16="http://schemas.microsoft.com/office/drawing/2014/main" id="{DFF62467-4FF0-41CD-9E8B-196A33B2BE44}"/>
              </a:ext>
            </a:extLst>
          </p:cNvPr>
          <p:cNvPicPr>
            <a:picLocks noGrp="1" noChangeAspect="1"/>
          </p:cNvPicPr>
          <p:nvPr>
            <p:ph idx="1"/>
          </p:nvPr>
        </p:nvPicPr>
        <p:blipFill>
          <a:blip r:embed="rId2"/>
          <a:stretch>
            <a:fillRect/>
          </a:stretch>
        </p:blipFill>
        <p:spPr>
          <a:xfrm>
            <a:off x="1940482" y="2191768"/>
            <a:ext cx="7901533" cy="3036725"/>
          </a:xfrm>
        </p:spPr>
      </p:pic>
    </p:spTree>
    <p:extLst>
      <p:ext uri="{BB962C8B-B14F-4D97-AF65-F5344CB8AC3E}">
        <p14:creationId xmlns:p14="http://schemas.microsoft.com/office/powerpoint/2010/main" val="1665913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11C1CA-2CB2-4658-A1FD-28EBF3E29603}"/>
              </a:ext>
            </a:extLst>
          </p:cNvPr>
          <p:cNvPicPr>
            <a:picLocks noGrp="1" noChangeAspect="1"/>
          </p:cNvPicPr>
          <p:nvPr>
            <p:ph idx="1"/>
          </p:nvPr>
        </p:nvPicPr>
        <p:blipFill>
          <a:blip r:embed="rId2"/>
          <a:stretch>
            <a:fillRect/>
          </a:stretch>
        </p:blipFill>
        <p:spPr>
          <a:xfrm>
            <a:off x="1634895" y="1102864"/>
            <a:ext cx="8922209" cy="1884641"/>
          </a:xfrm>
        </p:spPr>
      </p:pic>
      <p:pic>
        <p:nvPicPr>
          <p:cNvPr id="7" name="Picture 6">
            <a:extLst>
              <a:ext uri="{FF2B5EF4-FFF2-40B4-BE49-F238E27FC236}">
                <a16:creationId xmlns:a16="http://schemas.microsoft.com/office/drawing/2014/main" id="{B9F64362-5CCB-4A2E-9C2B-7D5285B866A2}"/>
              </a:ext>
            </a:extLst>
          </p:cNvPr>
          <p:cNvPicPr>
            <a:picLocks noChangeAspect="1"/>
          </p:cNvPicPr>
          <p:nvPr/>
        </p:nvPicPr>
        <p:blipFill>
          <a:blip r:embed="rId3"/>
          <a:stretch>
            <a:fillRect/>
          </a:stretch>
        </p:blipFill>
        <p:spPr>
          <a:xfrm>
            <a:off x="2366272" y="2987504"/>
            <a:ext cx="6770748" cy="3141069"/>
          </a:xfrm>
          <a:prstGeom prst="rect">
            <a:avLst/>
          </a:prstGeom>
        </p:spPr>
      </p:pic>
    </p:spTree>
    <p:extLst>
      <p:ext uri="{BB962C8B-B14F-4D97-AF65-F5344CB8AC3E}">
        <p14:creationId xmlns:p14="http://schemas.microsoft.com/office/powerpoint/2010/main" val="3542099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81A25F-14F8-43A7-9709-B714A3FF23DC}"/>
              </a:ext>
            </a:extLst>
          </p:cNvPr>
          <p:cNvPicPr>
            <a:picLocks noGrp="1" noChangeAspect="1"/>
          </p:cNvPicPr>
          <p:nvPr>
            <p:ph idx="1"/>
          </p:nvPr>
        </p:nvPicPr>
        <p:blipFill>
          <a:blip r:embed="rId2"/>
          <a:stretch>
            <a:fillRect/>
          </a:stretch>
        </p:blipFill>
        <p:spPr>
          <a:xfrm>
            <a:off x="837617" y="1905582"/>
            <a:ext cx="10079341" cy="2694339"/>
          </a:xfrm>
        </p:spPr>
      </p:pic>
    </p:spTree>
    <p:extLst>
      <p:ext uri="{BB962C8B-B14F-4D97-AF65-F5344CB8AC3E}">
        <p14:creationId xmlns:p14="http://schemas.microsoft.com/office/powerpoint/2010/main" val="1021448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27CABE-2BFF-476A-9EDF-9E8610C7BA78}"/>
              </a:ext>
            </a:extLst>
          </p:cNvPr>
          <p:cNvPicPr>
            <a:picLocks noGrp="1" noChangeAspect="1"/>
          </p:cNvPicPr>
          <p:nvPr>
            <p:ph idx="1"/>
          </p:nvPr>
        </p:nvPicPr>
        <p:blipFill>
          <a:blip r:embed="rId2"/>
          <a:stretch>
            <a:fillRect/>
          </a:stretch>
        </p:blipFill>
        <p:spPr>
          <a:xfrm>
            <a:off x="1123806" y="1361130"/>
            <a:ext cx="9855974" cy="4591995"/>
          </a:xfrm>
        </p:spPr>
      </p:pic>
    </p:spTree>
    <p:extLst>
      <p:ext uri="{BB962C8B-B14F-4D97-AF65-F5344CB8AC3E}">
        <p14:creationId xmlns:p14="http://schemas.microsoft.com/office/powerpoint/2010/main" val="4191623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AE8EC9-F461-40A6-8F7B-9E1A72E5B8E5}"/>
              </a:ext>
            </a:extLst>
          </p:cNvPr>
          <p:cNvSpPr>
            <a:spLocks noGrp="1"/>
          </p:cNvSpPr>
          <p:nvPr>
            <p:ph idx="1"/>
          </p:nvPr>
        </p:nvSpPr>
        <p:spPr>
          <a:xfrm>
            <a:off x="1066800" y="1165685"/>
            <a:ext cx="10058400" cy="4787059"/>
          </a:xfrm>
        </p:spPr>
        <p:txBody>
          <a:bodyPr>
            <a:normAutofit/>
          </a:bodyPr>
          <a:lstStyle/>
          <a:p>
            <a:r>
              <a:rPr lang="en-US" altLang="en-US" sz="1400" dirty="0">
                <a:latin typeface="Times New Roman" panose="02020603050405020304" pitchFamily="18" charset="0"/>
                <a:cs typeface="Times New Roman" panose="02020603050405020304" pitchFamily="18" charset="0"/>
              </a:rPr>
              <a:t>network layer: logical communication between hosts</a:t>
            </a:r>
          </a:p>
          <a:p>
            <a:r>
              <a:rPr lang="en-US" altLang="en-US" sz="1400" dirty="0">
                <a:latin typeface="Times New Roman" panose="02020603050405020304" pitchFamily="18" charset="0"/>
                <a:cs typeface="Times New Roman" panose="02020603050405020304" pitchFamily="18" charset="0"/>
              </a:rPr>
              <a:t>transport layer: logical communication between processes </a:t>
            </a:r>
          </a:p>
          <a:p>
            <a:pPr lvl="1"/>
            <a:r>
              <a:rPr lang="en-US" altLang="en-US" sz="1400" dirty="0">
                <a:latin typeface="Times New Roman" panose="02020603050405020304" pitchFamily="18" charset="0"/>
                <a:cs typeface="Times New Roman" panose="02020603050405020304" pitchFamily="18" charset="0"/>
              </a:rPr>
              <a:t>relies on, enhances, network layer services</a:t>
            </a:r>
          </a:p>
          <a:p>
            <a:pPr>
              <a:buFont typeface="ZapfDingbats" pitchFamily="82" charset="2"/>
              <a:buNone/>
            </a:pPr>
            <a:r>
              <a:rPr lang="en-US" altLang="en-US" sz="1400" u="sng" dirty="0">
                <a:solidFill>
                  <a:srgbClr val="FF0000"/>
                </a:solidFill>
                <a:latin typeface="Times New Roman" panose="02020603050405020304" pitchFamily="18" charset="0"/>
                <a:cs typeface="Times New Roman" panose="02020603050405020304" pitchFamily="18" charset="0"/>
              </a:rPr>
              <a:t>Household analogy:</a:t>
            </a:r>
            <a:endParaRPr lang="en-US" altLang="en-US" sz="1400" dirty="0">
              <a:latin typeface="Times New Roman" panose="02020603050405020304" pitchFamily="18" charset="0"/>
              <a:cs typeface="Times New Roman" panose="02020603050405020304" pitchFamily="18" charset="0"/>
            </a:endParaRPr>
          </a:p>
          <a:p>
            <a:pPr>
              <a:buFont typeface="ZapfDingbats" pitchFamily="82" charset="2"/>
              <a:buNone/>
            </a:pPr>
            <a:r>
              <a:rPr lang="en-US" altLang="en-US" sz="1400" i="1" dirty="0">
                <a:latin typeface="Times New Roman" panose="02020603050405020304" pitchFamily="18" charset="0"/>
                <a:cs typeface="Times New Roman" panose="02020603050405020304" pitchFamily="18" charset="0"/>
              </a:rPr>
              <a:t>12 kids sending letters to 12 kids</a:t>
            </a:r>
            <a:endParaRPr lang="en-US" altLang="en-US" sz="1400" dirty="0">
              <a:latin typeface="Times New Roman" panose="02020603050405020304" pitchFamily="18" charset="0"/>
              <a:cs typeface="Times New Roman" panose="02020603050405020304" pitchFamily="18" charset="0"/>
            </a:endParaRPr>
          </a:p>
          <a:p>
            <a:r>
              <a:rPr lang="en-US" altLang="en-US" sz="1400" dirty="0">
                <a:latin typeface="Times New Roman" panose="02020603050405020304" pitchFamily="18" charset="0"/>
                <a:cs typeface="Times New Roman" panose="02020603050405020304" pitchFamily="18" charset="0"/>
              </a:rPr>
              <a:t>processes = kids</a:t>
            </a:r>
          </a:p>
          <a:p>
            <a:r>
              <a:rPr lang="en-US" altLang="en-US" sz="1400" dirty="0">
                <a:latin typeface="Times New Roman" panose="02020603050405020304" pitchFamily="18" charset="0"/>
                <a:cs typeface="Times New Roman" panose="02020603050405020304" pitchFamily="18" charset="0"/>
              </a:rPr>
              <a:t>app messages = letters in envelopes</a:t>
            </a:r>
          </a:p>
          <a:p>
            <a:r>
              <a:rPr lang="en-US" altLang="en-US" sz="1400" dirty="0">
                <a:latin typeface="Times New Roman" panose="02020603050405020304" pitchFamily="18" charset="0"/>
                <a:cs typeface="Times New Roman" panose="02020603050405020304" pitchFamily="18" charset="0"/>
              </a:rPr>
              <a:t>hosts = houses</a:t>
            </a:r>
          </a:p>
          <a:p>
            <a:r>
              <a:rPr lang="en-US" altLang="en-US" sz="1400" dirty="0">
                <a:latin typeface="Times New Roman" panose="02020603050405020304" pitchFamily="18" charset="0"/>
                <a:cs typeface="Times New Roman" panose="02020603050405020304" pitchFamily="18" charset="0"/>
              </a:rPr>
              <a:t>transport protocol = Ann and Bill</a:t>
            </a:r>
          </a:p>
          <a:p>
            <a:r>
              <a:rPr lang="en-US" altLang="en-US" sz="1400" dirty="0">
                <a:latin typeface="Times New Roman" panose="02020603050405020304" pitchFamily="18" charset="0"/>
                <a:cs typeface="Times New Roman" panose="02020603050405020304" pitchFamily="18" charset="0"/>
              </a:rPr>
              <a:t>network-layer protocol = postal service</a:t>
            </a:r>
          </a:p>
          <a:p>
            <a:endParaRPr lang="en-GB"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5884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72A490-27D3-4E3C-8DCC-9D8A9C32E753}"/>
              </a:ext>
            </a:extLst>
          </p:cNvPr>
          <p:cNvPicPr>
            <a:picLocks noGrp="1" noChangeAspect="1"/>
          </p:cNvPicPr>
          <p:nvPr>
            <p:ph idx="1"/>
          </p:nvPr>
        </p:nvPicPr>
        <p:blipFill>
          <a:blip r:embed="rId2"/>
          <a:stretch>
            <a:fillRect/>
          </a:stretch>
        </p:blipFill>
        <p:spPr>
          <a:xfrm>
            <a:off x="1415809" y="1549594"/>
            <a:ext cx="9360381" cy="4117071"/>
          </a:xfrm>
        </p:spPr>
      </p:pic>
    </p:spTree>
    <p:extLst>
      <p:ext uri="{BB962C8B-B14F-4D97-AF65-F5344CB8AC3E}">
        <p14:creationId xmlns:p14="http://schemas.microsoft.com/office/powerpoint/2010/main" val="4233059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864AB1-E934-45E2-83E5-61F6FA1C34B7}"/>
              </a:ext>
            </a:extLst>
          </p:cNvPr>
          <p:cNvPicPr>
            <a:picLocks noGrp="1" noChangeAspect="1"/>
          </p:cNvPicPr>
          <p:nvPr>
            <p:ph idx="1"/>
          </p:nvPr>
        </p:nvPicPr>
        <p:blipFill>
          <a:blip r:embed="rId2"/>
          <a:stretch>
            <a:fillRect/>
          </a:stretch>
        </p:blipFill>
        <p:spPr>
          <a:xfrm>
            <a:off x="2206425" y="2139059"/>
            <a:ext cx="7779150" cy="3778444"/>
          </a:xfrm>
        </p:spPr>
      </p:pic>
    </p:spTree>
    <p:extLst>
      <p:ext uri="{BB962C8B-B14F-4D97-AF65-F5344CB8AC3E}">
        <p14:creationId xmlns:p14="http://schemas.microsoft.com/office/powerpoint/2010/main" val="4197003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2A826F-F188-4182-A019-868F032E3E1E}"/>
              </a:ext>
            </a:extLst>
          </p:cNvPr>
          <p:cNvPicPr>
            <a:picLocks noGrp="1" noChangeAspect="1"/>
          </p:cNvPicPr>
          <p:nvPr>
            <p:ph idx="1"/>
          </p:nvPr>
        </p:nvPicPr>
        <p:blipFill>
          <a:blip r:embed="rId2"/>
          <a:stretch>
            <a:fillRect/>
          </a:stretch>
        </p:blipFill>
        <p:spPr>
          <a:xfrm>
            <a:off x="1895524" y="2103438"/>
            <a:ext cx="8400951" cy="3849687"/>
          </a:xfrm>
        </p:spPr>
      </p:pic>
    </p:spTree>
    <p:extLst>
      <p:ext uri="{BB962C8B-B14F-4D97-AF65-F5344CB8AC3E}">
        <p14:creationId xmlns:p14="http://schemas.microsoft.com/office/powerpoint/2010/main" val="2007340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2E1937-B7CD-426F-B4CC-946FAB979C3E}"/>
              </a:ext>
            </a:extLst>
          </p:cNvPr>
          <p:cNvPicPr>
            <a:picLocks noGrp="1" noChangeAspect="1"/>
          </p:cNvPicPr>
          <p:nvPr>
            <p:ph idx="1"/>
          </p:nvPr>
        </p:nvPicPr>
        <p:blipFill>
          <a:blip r:embed="rId2"/>
          <a:stretch>
            <a:fillRect/>
          </a:stretch>
        </p:blipFill>
        <p:spPr>
          <a:xfrm>
            <a:off x="1672997" y="2704238"/>
            <a:ext cx="8846005" cy="2648086"/>
          </a:xfrm>
        </p:spPr>
      </p:pic>
    </p:spTree>
    <p:extLst>
      <p:ext uri="{BB962C8B-B14F-4D97-AF65-F5344CB8AC3E}">
        <p14:creationId xmlns:p14="http://schemas.microsoft.com/office/powerpoint/2010/main" val="3152682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DCC659-F1BB-46BA-B7D7-60C3EAA47ABB}"/>
              </a:ext>
            </a:extLst>
          </p:cNvPr>
          <p:cNvPicPr>
            <a:picLocks noGrp="1" noChangeAspect="1"/>
          </p:cNvPicPr>
          <p:nvPr>
            <p:ph idx="1"/>
          </p:nvPr>
        </p:nvPicPr>
        <p:blipFill>
          <a:blip r:embed="rId2"/>
          <a:stretch>
            <a:fillRect/>
          </a:stretch>
        </p:blipFill>
        <p:spPr>
          <a:xfrm>
            <a:off x="1949462" y="2103438"/>
            <a:ext cx="8293075" cy="3849687"/>
          </a:xfrm>
        </p:spPr>
      </p:pic>
    </p:spTree>
    <p:extLst>
      <p:ext uri="{BB962C8B-B14F-4D97-AF65-F5344CB8AC3E}">
        <p14:creationId xmlns:p14="http://schemas.microsoft.com/office/powerpoint/2010/main" val="3560238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858F5B-7746-4459-BEDE-22D3BEF0396B}"/>
              </a:ext>
            </a:extLst>
          </p:cNvPr>
          <p:cNvPicPr>
            <a:picLocks noGrp="1" noChangeAspect="1"/>
          </p:cNvPicPr>
          <p:nvPr>
            <p:ph idx="1"/>
          </p:nvPr>
        </p:nvPicPr>
        <p:blipFill>
          <a:blip r:embed="rId2"/>
          <a:stretch>
            <a:fillRect/>
          </a:stretch>
        </p:blipFill>
        <p:spPr>
          <a:xfrm>
            <a:off x="3120872" y="2634385"/>
            <a:ext cx="5950256" cy="2787793"/>
          </a:xfrm>
        </p:spPr>
      </p:pic>
    </p:spTree>
    <p:extLst>
      <p:ext uri="{BB962C8B-B14F-4D97-AF65-F5344CB8AC3E}">
        <p14:creationId xmlns:p14="http://schemas.microsoft.com/office/powerpoint/2010/main" val="2021424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2F9C6D-C925-4B57-AFC9-F86FDC6D47B8}"/>
              </a:ext>
            </a:extLst>
          </p:cNvPr>
          <p:cNvPicPr>
            <a:picLocks noGrp="1" noChangeAspect="1"/>
          </p:cNvPicPr>
          <p:nvPr>
            <p:ph idx="1"/>
          </p:nvPr>
        </p:nvPicPr>
        <p:blipFill>
          <a:blip r:embed="rId2"/>
          <a:stretch>
            <a:fillRect/>
          </a:stretch>
        </p:blipFill>
        <p:spPr>
          <a:xfrm>
            <a:off x="2610725" y="2103438"/>
            <a:ext cx="6970549" cy="3849687"/>
          </a:xfrm>
        </p:spPr>
      </p:pic>
    </p:spTree>
    <p:extLst>
      <p:ext uri="{BB962C8B-B14F-4D97-AF65-F5344CB8AC3E}">
        <p14:creationId xmlns:p14="http://schemas.microsoft.com/office/powerpoint/2010/main" val="1183952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B58AD5-FCA9-4F50-B435-08ED780D038B}"/>
              </a:ext>
            </a:extLst>
          </p:cNvPr>
          <p:cNvPicPr>
            <a:picLocks noGrp="1" noChangeAspect="1"/>
          </p:cNvPicPr>
          <p:nvPr>
            <p:ph idx="1"/>
          </p:nvPr>
        </p:nvPicPr>
        <p:blipFill>
          <a:blip r:embed="rId2"/>
          <a:stretch>
            <a:fillRect/>
          </a:stretch>
        </p:blipFill>
        <p:spPr>
          <a:xfrm>
            <a:off x="1887981" y="2103438"/>
            <a:ext cx="8416037" cy="3849687"/>
          </a:xfrm>
        </p:spPr>
      </p:pic>
    </p:spTree>
    <p:extLst>
      <p:ext uri="{BB962C8B-B14F-4D97-AF65-F5344CB8AC3E}">
        <p14:creationId xmlns:p14="http://schemas.microsoft.com/office/powerpoint/2010/main" val="2232728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12848E-81F1-4EB4-8DDA-15C4F9C0012E}"/>
              </a:ext>
            </a:extLst>
          </p:cNvPr>
          <p:cNvPicPr>
            <a:picLocks noGrp="1" noChangeAspect="1"/>
          </p:cNvPicPr>
          <p:nvPr>
            <p:ph idx="1"/>
          </p:nvPr>
        </p:nvPicPr>
        <p:blipFill>
          <a:blip r:embed="rId2"/>
          <a:stretch>
            <a:fillRect/>
          </a:stretch>
        </p:blipFill>
        <p:spPr>
          <a:xfrm>
            <a:off x="1813147" y="2103438"/>
            <a:ext cx="8565705" cy="3849687"/>
          </a:xfrm>
        </p:spPr>
      </p:pic>
    </p:spTree>
    <p:extLst>
      <p:ext uri="{BB962C8B-B14F-4D97-AF65-F5344CB8AC3E}">
        <p14:creationId xmlns:p14="http://schemas.microsoft.com/office/powerpoint/2010/main" val="1867204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68C4-2492-4F6F-BAF1-063715CEC6E2}"/>
              </a:ext>
            </a:extLst>
          </p:cNvPr>
          <p:cNvSpPr>
            <a:spLocks noGrp="1"/>
          </p:cNvSpPr>
          <p:nvPr>
            <p:ph type="title"/>
          </p:nvPr>
        </p:nvSpPr>
        <p:spPr/>
        <p:txBody>
          <a:bodyPr/>
          <a:lstStyle/>
          <a:p>
            <a:pPr algn="ctr"/>
            <a:r>
              <a:rPr lang="en-GB" dirty="0"/>
              <a:t>TCP services</a:t>
            </a:r>
          </a:p>
        </p:txBody>
      </p:sp>
      <p:sp>
        <p:nvSpPr>
          <p:cNvPr id="3" name="Content Placeholder 2">
            <a:extLst>
              <a:ext uri="{FF2B5EF4-FFF2-40B4-BE49-F238E27FC236}">
                <a16:creationId xmlns:a16="http://schemas.microsoft.com/office/drawing/2014/main" id="{AE449087-D5FD-44AE-B498-FF8154C56553}"/>
              </a:ext>
            </a:extLst>
          </p:cNvPr>
          <p:cNvSpPr>
            <a:spLocks noGrp="1"/>
          </p:cNvSpPr>
          <p:nvPr>
            <p:ph idx="1"/>
          </p:nvPr>
        </p:nvSpPr>
        <p:spPr/>
        <p:txBody>
          <a:bodyPr/>
          <a:lstStyle/>
          <a:p>
            <a:pPr algn="just"/>
            <a:r>
              <a:rPr lang="en-GB" b="0" i="0" dirty="0">
                <a:solidFill>
                  <a:srgbClr val="000000"/>
                </a:solidFill>
                <a:effectLst/>
                <a:latin typeface="Arial" panose="020B0604020202020204" pitchFamily="34" charset="0"/>
              </a:rPr>
              <a:t>Following are some of the services offered by the Transmission Control Protocol (TCP) to the processes at the application layer:</a:t>
            </a:r>
          </a:p>
          <a:p>
            <a:pPr algn="l">
              <a:buFont typeface="Arial" panose="020B0604020202020204" pitchFamily="34" charset="0"/>
              <a:buChar char="•"/>
            </a:pPr>
            <a:r>
              <a:rPr lang="en-GB" b="0" i="0" dirty="0">
                <a:solidFill>
                  <a:srgbClr val="000000"/>
                </a:solidFill>
                <a:effectLst/>
                <a:latin typeface="Arial" panose="020B0604020202020204" pitchFamily="34" charset="0"/>
              </a:rPr>
              <a:t>Stream Delivery Service.</a:t>
            </a:r>
          </a:p>
          <a:p>
            <a:pPr algn="l">
              <a:buFont typeface="Arial" panose="020B0604020202020204" pitchFamily="34" charset="0"/>
              <a:buChar char="•"/>
            </a:pPr>
            <a:r>
              <a:rPr lang="en-GB" b="0" i="0" dirty="0">
                <a:solidFill>
                  <a:srgbClr val="000000"/>
                </a:solidFill>
                <a:effectLst/>
                <a:latin typeface="Arial" panose="020B0604020202020204" pitchFamily="34" charset="0"/>
              </a:rPr>
              <a:t>Sending and Receiving Buffers.</a:t>
            </a:r>
          </a:p>
          <a:p>
            <a:pPr algn="l">
              <a:buFont typeface="Arial" panose="020B0604020202020204" pitchFamily="34" charset="0"/>
              <a:buChar char="•"/>
            </a:pPr>
            <a:r>
              <a:rPr lang="en-GB" b="0" i="0" dirty="0">
                <a:solidFill>
                  <a:srgbClr val="000000"/>
                </a:solidFill>
                <a:effectLst/>
                <a:latin typeface="Arial" panose="020B0604020202020204" pitchFamily="34" charset="0"/>
              </a:rPr>
              <a:t>Bytes and Segments.</a:t>
            </a:r>
          </a:p>
          <a:p>
            <a:pPr algn="l">
              <a:buFont typeface="Arial" panose="020B0604020202020204" pitchFamily="34" charset="0"/>
              <a:buChar char="•"/>
            </a:pPr>
            <a:r>
              <a:rPr lang="en-GB" b="0" i="0" dirty="0">
                <a:solidFill>
                  <a:srgbClr val="000000"/>
                </a:solidFill>
                <a:effectLst/>
                <a:latin typeface="Arial" panose="020B0604020202020204" pitchFamily="34" charset="0"/>
              </a:rPr>
              <a:t>Full Duplex Service</a:t>
            </a:r>
          </a:p>
          <a:p>
            <a:pPr algn="l">
              <a:buFont typeface="Arial" panose="020B0604020202020204" pitchFamily="34" charset="0"/>
              <a:buChar char="•"/>
            </a:pPr>
            <a:r>
              <a:rPr lang="en-GB" b="0" i="0" dirty="0">
                <a:solidFill>
                  <a:srgbClr val="000000"/>
                </a:solidFill>
                <a:effectLst/>
                <a:latin typeface="Arial" panose="020B0604020202020204" pitchFamily="34" charset="0"/>
              </a:rPr>
              <a:t>Connection Oriented Service.</a:t>
            </a:r>
          </a:p>
          <a:p>
            <a:pPr algn="l">
              <a:buFont typeface="Arial" panose="020B0604020202020204" pitchFamily="34" charset="0"/>
              <a:buChar char="•"/>
            </a:pPr>
            <a:r>
              <a:rPr lang="en-GB" b="0" i="0" dirty="0">
                <a:solidFill>
                  <a:srgbClr val="000000"/>
                </a:solidFill>
                <a:effectLst/>
                <a:latin typeface="Arial" panose="020B0604020202020204" pitchFamily="34" charset="0"/>
              </a:rPr>
              <a:t>Reliable Service.</a:t>
            </a:r>
          </a:p>
          <a:p>
            <a:endParaRPr lang="en-GB" dirty="0"/>
          </a:p>
        </p:txBody>
      </p:sp>
    </p:spTree>
    <p:extLst>
      <p:ext uri="{BB962C8B-B14F-4D97-AF65-F5344CB8AC3E}">
        <p14:creationId xmlns:p14="http://schemas.microsoft.com/office/powerpoint/2010/main" val="1683301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3195EA-C804-4C89-9443-C16C9FB62C6F}"/>
              </a:ext>
            </a:extLst>
          </p:cNvPr>
          <p:cNvSpPr>
            <a:spLocks noGrp="1"/>
          </p:cNvSpPr>
          <p:nvPr>
            <p:ph idx="1"/>
          </p:nvPr>
        </p:nvSpPr>
        <p:spPr>
          <a:xfrm>
            <a:off x="1066800" y="1654295"/>
            <a:ext cx="10058400" cy="4298448"/>
          </a:xfrm>
        </p:spPr>
        <p:txBody>
          <a:bodyPr/>
          <a:lstStyle/>
          <a:p>
            <a:r>
              <a:rPr lang="en-GB" b="1" i="0" dirty="0">
                <a:solidFill>
                  <a:srgbClr val="333333"/>
                </a:solidFill>
                <a:effectLst/>
                <a:latin typeface="inter-bold"/>
              </a:rPr>
              <a:t>The services provided by the transport layer protocols can be divided into five categories:</a:t>
            </a:r>
          </a:p>
          <a:p>
            <a:pPr algn="just">
              <a:buFont typeface="Arial" panose="020B0604020202020204" pitchFamily="34" charset="0"/>
              <a:buChar char="•"/>
            </a:pPr>
            <a:r>
              <a:rPr lang="en-GB" b="0" i="0" dirty="0">
                <a:solidFill>
                  <a:srgbClr val="000000"/>
                </a:solidFill>
                <a:effectLst/>
                <a:latin typeface="inter-regular"/>
              </a:rPr>
              <a:t>End-to-end delivery</a:t>
            </a:r>
          </a:p>
          <a:p>
            <a:pPr algn="just">
              <a:buFont typeface="Arial" panose="020B0604020202020204" pitchFamily="34" charset="0"/>
              <a:buChar char="•"/>
            </a:pPr>
            <a:r>
              <a:rPr lang="en-GB" b="0" i="0" dirty="0">
                <a:solidFill>
                  <a:srgbClr val="000000"/>
                </a:solidFill>
                <a:effectLst/>
                <a:latin typeface="inter-regular"/>
              </a:rPr>
              <a:t>Addressing</a:t>
            </a:r>
          </a:p>
          <a:p>
            <a:pPr algn="just">
              <a:buFont typeface="Arial" panose="020B0604020202020204" pitchFamily="34" charset="0"/>
              <a:buChar char="•"/>
            </a:pPr>
            <a:r>
              <a:rPr lang="en-GB" b="0" i="0" dirty="0">
                <a:solidFill>
                  <a:srgbClr val="000000"/>
                </a:solidFill>
                <a:effectLst/>
                <a:latin typeface="inter-regular"/>
              </a:rPr>
              <a:t>Reliable delivery</a:t>
            </a:r>
          </a:p>
          <a:p>
            <a:pPr algn="just">
              <a:buFont typeface="Arial" panose="020B0604020202020204" pitchFamily="34" charset="0"/>
              <a:buChar char="•"/>
            </a:pPr>
            <a:r>
              <a:rPr lang="en-GB" b="0" i="0" dirty="0">
                <a:solidFill>
                  <a:srgbClr val="000000"/>
                </a:solidFill>
                <a:effectLst/>
                <a:latin typeface="inter-regular"/>
              </a:rPr>
              <a:t>Flow control</a:t>
            </a:r>
          </a:p>
          <a:p>
            <a:pPr algn="just">
              <a:buFont typeface="Arial" panose="020B0604020202020204" pitchFamily="34" charset="0"/>
              <a:buChar char="•"/>
            </a:pPr>
            <a:r>
              <a:rPr lang="en-GB" b="0" i="0" dirty="0">
                <a:solidFill>
                  <a:srgbClr val="000000"/>
                </a:solidFill>
                <a:effectLst/>
                <a:latin typeface="inter-regular"/>
              </a:rPr>
              <a:t>Multiplexing</a:t>
            </a:r>
          </a:p>
          <a:p>
            <a:pPr marL="0" indent="0">
              <a:buNone/>
            </a:pPr>
            <a:br>
              <a:rPr lang="en-GB" dirty="0"/>
            </a:br>
            <a:endParaRPr lang="en-GB" dirty="0"/>
          </a:p>
        </p:txBody>
      </p:sp>
      <p:pic>
        <p:nvPicPr>
          <p:cNvPr id="5" name="Picture 4">
            <a:extLst>
              <a:ext uri="{FF2B5EF4-FFF2-40B4-BE49-F238E27FC236}">
                <a16:creationId xmlns:a16="http://schemas.microsoft.com/office/drawing/2014/main" id="{4F437EFC-5EDE-4294-A379-3C9ABEA87E86}"/>
              </a:ext>
            </a:extLst>
          </p:cNvPr>
          <p:cNvPicPr>
            <a:picLocks noChangeAspect="1"/>
          </p:cNvPicPr>
          <p:nvPr/>
        </p:nvPicPr>
        <p:blipFill>
          <a:blip r:embed="rId2"/>
          <a:stretch>
            <a:fillRect/>
          </a:stretch>
        </p:blipFill>
        <p:spPr>
          <a:xfrm>
            <a:off x="1066801" y="4118290"/>
            <a:ext cx="8737790" cy="1834453"/>
          </a:xfrm>
          <a:prstGeom prst="rect">
            <a:avLst/>
          </a:prstGeom>
        </p:spPr>
      </p:pic>
    </p:spTree>
    <p:extLst>
      <p:ext uri="{BB962C8B-B14F-4D97-AF65-F5344CB8AC3E}">
        <p14:creationId xmlns:p14="http://schemas.microsoft.com/office/powerpoint/2010/main" val="2606729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08199-0B08-46E0-82C2-8DBAF86B10AD}"/>
              </a:ext>
            </a:extLst>
          </p:cNvPr>
          <p:cNvSpPr>
            <a:spLocks noGrp="1"/>
          </p:cNvSpPr>
          <p:nvPr>
            <p:ph idx="1"/>
          </p:nvPr>
        </p:nvSpPr>
        <p:spPr/>
        <p:txBody>
          <a:bodyPr/>
          <a:lstStyle/>
          <a:p>
            <a:pPr algn="l"/>
            <a:r>
              <a:rPr lang="en-GB" b="1" i="0" dirty="0">
                <a:effectLst/>
                <a:latin typeface="Arial" panose="020B0604020202020204" pitchFamily="34" charset="0"/>
              </a:rPr>
              <a:t>Stream Delivery Service</a:t>
            </a:r>
          </a:p>
          <a:p>
            <a:pPr algn="just"/>
            <a:r>
              <a:rPr lang="en-GB" b="0" i="0" dirty="0">
                <a:solidFill>
                  <a:srgbClr val="000000"/>
                </a:solidFill>
                <a:effectLst/>
                <a:latin typeface="Arial" panose="020B0604020202020204" pitchFamily="34" charset="0"/>
              </a:rPr>
              <a:t>TCP is a stream-oriented protocol. It enables the sending process to deliver data as a stream of bytes and the receiving process to acquire data as a stream of bytes.</a:t>
            </a:r>
          </a:p>
          <a:p>
            <a:pPr algn="just"/>
            <a:r>
              <a:rPr lang="en-GB" b="0" i="0" dirty="0">
                <a:solidFill>
                  <a:srgbClr val="000000"/>
                </a:solidFill>
                <a:effectLst/>
                <a:latin typeface="Arial" panose="020B0604020202020204" pitchFamily="34" charset="0"/>
              </a:rPr>
              <a:t>TCP creates a working environment so that the sending and receiving procedures are connected by an imaginary "tube", as shown in the figure below:</a:t>
            </a:r>
          </a:p>
          <a:p>
            <a:endParaRPr lang="en-GB" dirty="0"/>
          </a:p>
        </p:txBody>
      </p:sp>
    </p:spTree>
    <p:extLst>
      <p:ext uri="{BB962C8B-B14F-4D97-AF65-F5344CB8AC3E}">
        <p14:creationId xmlns:p14="http://schemas.microsoft.com/office/powerpoint/2010/main" val="3829005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D91D11-EAC5-4CE0-BDC0-A94E554028C3}"/>
              </a:ext>
            </a:extLst>
          </p:cNvPr>
          <p:cNvPicPr>
            <a:picLocks noGrp="1" noChangeAspect="1"/>
          </p:cNvPicPr>
          <p:nvPr>
            <p:ph idx="1"/>
          </p:nvPr>
        </p:nvPicPr>
        <p:blipFill>
          <a:blip r:embed="rId2"/>
          <a:stretch>
            <a:fillRect/>
          </a:stretch>
        </p:blipFill>
        <p:spPr>
          <a:xfrm>
            <a:off x="3880817" y="2103438"/>
            <a:ext cx="4430366" cy="3849687"/>
          </a:xfrm>
        </p:spPr>
      </p:pic>
    </p:spTree>
    <p:extLst>
      <p:ext uri="{BB962C8B-B14F-4D97-AF65-F5344CB8AC3E}">
        <p14:creationId xmlns:p14="http://schemas.microsoft.com/office/powerpoint/2010/main" val="121837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04E5BF-A137-40F7-90EE-B972569EA001}"/>
              </a:ext>
            </a:extLst>
          </p:cNvPr>
          <p:cNvSpPr>
            <a:spLocks noGrp="1"/>
          </p:cNvSpPr>
          <p:nvPr>
            <p:ph idx="1"/>
          </p:nvPr>
        </p:nvSpPr>
        <p:spPr>
          <a:xfrm>
            <a:off x="1066800" y="1158705"/>
            <a:ext cx="10058400" cy="4794039"/>
          </a:xfrm>
        </p:spPr>
        <p:txBody>
          <a:bodyPr>
            <a:normAutofit/>
          </a:bodyPr>
          <a:lstStyle/>
          <a:p>
            <a:pPr algn="l"/>
            <a:r>
              <a:rPr lang="en-GB" sz="1800" b="1" i="0" dirty="0">
                <a:effectLst/>
                <a:latin typeface="Times New Roman" panose="02020603050405020304" pitchFamily="18" charset="0"/>
                <a:cs typeface="Times New Roman" panose="02020603050405020304" pitchFamily="18" charset="0"/>
              </a:rPr>
              <a:t>Sending and Receiving Buffers</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The sending and receiving processes cannot produce and receive data at the same speed. Hence, TCP needs a buffer for storage.</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There are two methods of buffers used in each dissection, which are as follows:</a:t>
            </a:r>
          </a:p>
          <a:p>
            <a:pPr lvl="1">
              <a:buFont typeface="Arial" panose="020B0604020202020204" pitchFamily="34" charset="0"/>
              <a:buChar char="•"/>
            </a:pPr>
            <a:r>
              <a:rPr lang="en-GB" sz="1800" b="0" i="0" dirty="0">
                <a:solidFill>
                  <a:srgbClr val="000000"/>
                </a:solidFill>
                <a:effectLst/>
                <a:latin typeface="Times New Roman" panose="02020603050405020304" pitchFamily="18" charset="0"/>
                <a:cs typeface="Times New Roman" panose="02020603050405020304" pitchFamily="18" charset="0"/>
              </a:rPr>
              <a:t>Sending Buffer</a:t>
            </a:r>
          </a:p>
          <a:p>
            <a:pPr lvl="1">
              <a:buFont typeface="Arial" panose="020B0604020202020204" pitchFamily="34" charset="0"/>
              <a:buChar char="•"/>
            </a:pPr>
            <a:r>
              <a:rPr lang="en-GB" sz="1800" b="0" i="0" dirty="0">
                <a:solidFill>
                  <a:srgbClr val="000000"/>
                </a:solidFill>
                <a:effectLst/>
                <a:latin typeface="Times New Roman" panose="02020603050405020304" pitchFamily="18" charset="0"/>
                <a:cs typeface="Times New Roman" panose="02020603050405020304" pitchFamily="18" charset="0"/>
              </a:rPr>
              <a:t>Receiving Buffer</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The buffer has three types of locations, which are as follows:</a:t>
            </a:r>
          </a:p>
          <a:p>
            <a:pPr lvl="1">
              <a:buFont typeface="Arial" panose="020B0604020202020204" pitchFamily="34" charset="0"/>
              <a:buChar char="•"/>
            </a:pPr>
            <a:r>
              <a:rPr lang="en-GB" sz="1800" b="0" i="0" dirty="0">
                <a:solidFill>
                  <a:srgbClr val="000000"/>
                </a:solidFill>
                <a:effectLst/>
                <a:latin typeface="Times New Roman" panose="02020603050405020304" pitchFamily="18" charset="0"/>
                <a:cs typeface="Times New Roman" panose="02020603050405020304" pitchFamily="18" charset="0"/>
              </a:rPr>
              <a:t>Empty Locations.</a:t>
            </a:r>
          </a:p>
          <a:p>
            <a:pPr lvl="1">
              <a:buFont typeface="Arial" panose="020B0604020202020204" pitchFamily="34" charset="0"/>
              <a:buChar char="•"/>
            </a:pPr>
            <a:r>
              <a:rPr lang="en-GB" sz="1800" b="0" i="0" dirty="0">
                <a:solidFill>
                  <a:srgbClr val="000000"/>
                </a:solidFill>
                <a:effectLst/>
                <a:latin typeface="Times New Roman" panose="02020603050405020304" pitchFamily="18" charset="0"/>
                <a:cs typeface="Times New Roman" panose="02020603050405020304" pitchFamily="18" charset="0"/>
              </a:rPr>
              <a:t>Locations that contain the bytes which have been sent, but not acknowledged. These bytes are kept in the buffer till an acknowledgment is received.</a:t>
            </a:r>
          </a:p>
          <a:p>
            <a:pPr lvl="1">
              <a:buFont typeface="Arial" panose="020B0604020202020204" pitchFamily="34" charset="0"/>
              <a:buChar char="•"/>
            </a:pPr>
            <a:r>
              <a:rPr lang="en-GB" sz="1800" b="0" i="0" dirty="0">
                <a:solidFill>
                  <a:srgbClr val="000000"/>
                </a:solidFill>
                <a:effectLst/>
                <a:latin typeface="Times New Roman" panose="02020603050405020304" pitchFamily="18" charset="0"/>
                <a:cs typeface="Times New Roman" panose="02020603050405020304" pitchFamily="18" charset="0"/>
              </a:rPr>
              <a:t>The location that contains the bytes which are to be sent by the sending TCP</a:t>
            </a:r>
          </a:p>
          <a:p>
            <a:endParaRPr lang="en-GB" dirty="0"/>
          </a:p>
        </p:txBody>
      </p:sp>
    </p:spTree>
    <p:extLst>
      <p:ext uri="{BB962C8B-B14F-4D97-AF65-F5344CB8AC3E}">
        <p14:creationId xmlns:p14="http://schemas.microsoft.com/office/powerpoint/2010/main" val="3952656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9736ED-3C68-4762-8DA3-565B18F82CB0}"/>
              </a:ext>
            </a:extLst>
          </p:cNvPr>
          <p:cNvPicPr>
            <a:picLocks noGrp="1" noChangeAspect="1"/>
          </p:cNvPicPr>
          <p:nvPr>
            <p:ph idx="1"/>
          </p:nvPr>
        </p:nvPicPr>
        <p:blipFill>
          <a:blip r:embed="rId2"/>
          <a:stretch>
            <a:fillRect/>
          </a:stretch>
        </p:blipFill>
        <p:spPr>
          <a:xfrm>
            <a:off x="2833942" y="1403012"/>
            <a:ext cx="5495906" cy="4550114"/>
          </a:xfrm>
        </p:spPr>
      </p:pic>
    </p:spTree>
    <p:extLst>
      <p:ext uri="{BB962C8B-B14F-4D97-AF65-F5344CB8AC3E}">
        <p14:creationId xmlns:p14="http://schemas.microsoft.com/office/powerpoint/2010/main" val="3505813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680ECC-C36A-4DBB-999E-78993AAAAFF1}"/>
              </a:ext>
            </a:extLst>
          </p:cNvPr>
          <p:cNvSpPr>
            <a:spLocks noGrp="1"/>
          </p:cNvSpPr>
          <p:nvPr>
            <p:ph idx="1"/>
          </p:nvPr>
        </p:nvSpPr>
        <p:spPr>
          <a:xfrm>
            <a:off x="1066800" y="1333209"/>
            <a:ext cx="10058400" cy="4619535"/>
          </a:xfrm>
        </p:spPr>
        <p:txBody>
          <a:bodyPr/>
          <a:lstStyle/>
          <a:p>
            <a:pPr algn="l"/>
            <a:r>
              <a:rPr lang="en-GB" sz="1800" b="1" i="0" dirty="0">
                <a:effectLst/>
                <a:latin typeface="Times New Roman" panose="02020603050405020304" pitchFamily="18" charset="0"/>
                <a:cs typeface="Times New Roman" panose="02020603050405020304" pitchFamily="18" charset="0"/>
              </a:rPr>
              <a:t>Bytes and Segments</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Buffering is used to handle the difference between the speed of data transmission and data consumption. But only buffering is not enough.</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We need one more step before sending the data on the Internet Protocol (IP) layer as a TCP service provider. It needs to send data in the form of packets and not as a stream of bytes.</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At the transport layer, TCP groups several bytes into a packet and this is called a segment. A header is added to each segment to exercise control.</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The segment is encapsulated in an IP diagram and then transmitted. The entire operation is transparent to the receiving process. The segment may be deceived out of order, lost or corrupted when it receives the receiving end.</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The figure given below shows how the segments are created from the bytes in the buffers:</a:t>
            </a:r>
          </a:p>
          <a:p>
            <a:endParaRPr lang="en-GB" dirty="0"/>
          </a:p>
        </p:txBody>
      </p:sp>
    </p:spTree>
    <p:extLst>
      <p:ext uri="{BB962C8B-B14F-4D97-AF65-F5344CB8AC3E}">
        <p14:creationId xmlns:p14="http://schemas.microsoft.com/office/powerpoint/2010/main" val="1228470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4BC5DE-A2A2-4FD4-BAF4-0DF1A5475B8B}"/>
              </a:ext>
            </a:extLst>
          </p:cNvPr>
          <p:cNvPicPr>
            <a:picLocks noGrp="1" noChangeAspect="1"/>
          </p:cNvPicPr>
          <p:nvPr>
            <p:ph idx="1"/>
          </p:nvPr>
        </p:nvPicPr>
        <p:blipFill>
          <a:blip r:embed="rId2"/>
          <a:stretch>
            <a:fillRect/>
          </a:stretch>
        </p:blipFill>
        <p:spPr>
          <a:xfrm>
            <a:off x="2708299" y="1451872"/>
            <a:ext cx="5621549" cy="4501253"/>
          </a:xfrm>
        </p:spPr>
      </p:pic>
    </p:spTree>
    <p:extLst>
      <p:ext uri="{BB962C8B-B14F-4D97-AF65-F5344CB8AC3E}">
        <p14:creationId xmlns:p14="http://schemas.microsoft.com/office/powerpoint/2010/main" val="1554609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D63BA6-AE10-4834-9DE6-BEDE6693C96C}"/>
              </a:ext>
            </a:extLst>
          </p:cNvPr>
          <p:cNvSpPr>
            <a:spLocks noGrp="1"/>
          </p:cNvSpPr>
          <p:nvPr>
            <p:ph idx="1"/>
          </p:nvPr>
        </p:nvSpPr>
        <p:spPr>
          <a:xfrm>
            <a:off x="1066800" y="767817"/>
            <a:ext cx="10058400" cy="5702785"/>
          </a:xfrm>
        </p:spPr>
        <p:txBody>
          <a:bodyPr>
            <a:normAutofit fontScale="92500"/>
          </a:bodyPr>
          <a:lstStyle/>
          <a:p>
            <a:pPr algn="l"/>
            <a:r>
              <a:rPr lang="en-GB" sz="1800" b="1" i="0" dirty="0">
                <a:effectLst/>
                <a:latin typeface="Times New Roman" panose="02020603050405020304" pitchFamily="18" charset="0"/>
                <a:cs typeface="Times New Roman" panose="02020603050405020304" pitchFamily="18" charset="0"/>
              </a:rPr>
              <a:t>Full-Duplex Service</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TCP offers a full-duplex service where the data can flow in both directions simultaneously. Each TCP will then have a sending buffer and receiving buffer. The TCP segments are sent in both directions.</a:t>
            </a:r>
          </a:p>
          <a:p>
            <a:pPr algn="l"/>
            <a:r>
              <a:rPr lang="en-GB" sz="1800" b="1" i="0" dirty="0">
                <a:effectLst/>
                <a:latin typeface="Times New Roman" panose="02020603050405020304" pitchFamily="18" charset="0"/>
                <a:cs typeface="Times New Roman" panose="02020603050405020304" pitchFamily="18" charset="0"/>
              </a:rPr>
              <a:t>Connection-Oriented Service</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We are already aware that the TCP is a connection-oriented protocol. When a process wants to communicate (send and receive) with another process (process -2), the sequence of operations is as follows:</a:t>
            </a:r>
          </a:p>
          <a:p>
            <a:pPr algn="l">
              <a:buFont typeface="Arial" panose="020B0604020202020204" pitchFamily="34" charset="0"/>
              <a:buChar char="•"/>
            </a:pPr>
            <a:r>
              <a:rPr lang="en-GB" sz="1800" b="0" i="0" dirty="0">
                <a:solidFill>
                  <a:srgbClr val="000000"/>
                </a:solidFill>
                <a:effectLst/>
                <a:latin typeface="Times New Roman" panose="02020603050405020304" pitchFamily="18" charset="0"/>
                <a:cs typeface="Times New Roman" panose="02020603050405020304" pitchFamily="18" charset="0"/>
              </a:rPr>
              <a:t>TCP of process-1 informs TCP of process-2 and gets its approval.</a:t>
            </a:r>
          </a:p>
          <a:p>
            <a:pPr algn="l">
              <a:buFont typeface="Arial" panose="020B0604020202020204" pitchFamily="34" charset="0"/>
              <a:buChar char="•"/>
            </a:pPr>
            <a:r>
              <a:rPr lang="en-GB" sz="1800" b="0" i="0" dirty="0">
                <a:solidFill>
                  <a:srgbClr val="000000"/>
                </a:solidFill>
                <a:effectLst/>
                <a:latin typeface="Times New Roman" panose="02020603050405020304" pitchFamily="18" charset="0"/>
                <a:cs typeface="Times New Roman" panose="02020603050405020304" pitchFamily="18" charset="0"/>
              </a:rPr>
              <a:t>TCP of process-1 tells TCP of process-2 exchange data in both directions.</a:t>
            </a:r>
          </a:p>
          <a:p>
            <a:pPr algn="l">
              <a:buFont typeface="Arial" panose="020B0604020202020204" pitchFamily="34" charset="0"/>
              <a:buChar char="•"/>
            </a:pPr>
            <a:r>
              <a:rPr lang="en-GB" sz="1800" b="0" i="0" dirty="0">
                <a:solidFill>
                  <a:srgbClr val="000000"/>
                </a:solidFill>
                <a:effectLst/>
                <a:latin typeface="Times New Roman" panose="02020603050405020304" pitchFamily="18" charset="0"/>
                <a:cs typeface="Times New Roman" panose="02020603050405020304" pitchFamily="18" charset="0"/>
              </a:rPr>
              <a:t>After completing the data exchange, when buffers on both sides are empty, the two TCPs destroy their buffers</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The type of connection in TCP is not physical, but it is virtual. The TCP segment encapsulated in an IP datagram can be sent out of order. These segments can get lost or corrupted and may have to be resend. Each segment may take a different path to reach the destination.</a:t>
            </a:r>
          </a:p>
          <a:p>
            <a:pPr algn="l"/>
            <a:r>
              <a:rPr lang="en-GB" sz="1800" b="1" i="0" dirty="0">
                <a:effectLst/>
                <a:latin typeface="Times New Roman" panose="02020603050405020304" pitchFamily="18" charset="0"/>
                <a:cs typeface="Times New Roman" panose="02020603050405020304" pitchFamily="18" charset="0"/>
              </a:rPr>
              <a:t>Reliable Service</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TCP is a reliable transport protocol. It uses an acknowledgment mechanism for checking the safe and sound arrival of data.</a:t>
            </a:r>
          </a:p>
          <a:p>
            <a:endParaRPr lang="en-GB" dirty="0"/>
          </a:p>
        </p:txBody>
      </p:sp>
    </p:spTree>
    <p:extLst>
      <p:ext uri="{BB962C8B-B14F-4D97-AF65-F5344CB8AC3E}">
        <p14:creationId xmlns:p14="http://schemas.microsoft.com/office/powerpoint/2010/main" val="1112130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AA42-B73F-4E05-AAAA-29787B360B1C}"/>
              </a:ext>
            </a:extLst>
          </p:cNvPr>
          <p:cNvSpPr>
            <a:spLocks noGrp="1"/>
          </p:cNvSpPr>
          <p:nvPr>
            <p:ph type="title"/>
          </p:nvPr>
        </p:nvSpPr>
        <p:spPr/>
        <p:txBody>
          <a:bodyPr/>
          <a:lstStyle/>
          <a:p>
            <a:pPr algn="ctr"/>
            <a:r>
              <a:rPr lang="en-GB" dirty="0"/>
              <a:t>TCP segment</a:t>
            </a:r>
          </a:p>
        </p:txBody>
      </p:sp>
      <p:pic>
        <p:nvPicPr>
          <p:cNvPr id="5" name="Content Placeholder 4">
            <a:extLst>
              <a:ext uri="{FF2B5EF4-FFF2-40B4-BE49-F238E27FC236}">
                <a16:creationId xmlns:a16="http://schemas.microsoft.com/office/drawing/2014/main" id="{7B1CD0CF-FEEA-4D26-925E-350DA2C2CD56}"/>
              </a:ext>
            </a:extLst>
          </p:cNvPr>
          <p:cNvPicPr>
            <a:picLocks noGrp="1" noChangeAspect="1"/>
          </p:cNvPicPr>
          <p:nvPr>
            <p:ph idx="1"/>
          </p:nvPr>
        </p:nvPicPr>
        <p:blipFill>
          <a:blip r:embed="rId2"/>
          <a:stretch>
            <a:fillRect/>
          </a:stretch>
        </p:blipFill>
        <p:spPr>
          <a:xfrm>
            <a:off x="2819290" y="2103438"/>
            <a:ext cx="6553419" cy="3849687"/>
          </a:xfrm>
        </p:spPr>
      </p:pic>
    </p:spTree>
    <p:extLst>
      <p:ext uri="{BB962C8B-B14F-4D97-AF65-F5344CB8AC3E}">
        <p14:creationId xmlns:p14="http://schemas.microsoft.com/office/powerpoint/2010/main" val="3023494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384B74-12B4-477B-A389-C97A7EA518D5}"/>
              </a:ext>
            </a:extLst>
          </p:cNvPr>
          <p:cNvSpPr>
            <a:spLocks noGrp="1"/>
          </p:cNvSpPr>
          <p:nvPr>
            <p:ph idx="1"/>
          </p:nvPr>
        </p:nvSpPr>
        <p:spPr/>
        <p:txBody>
          <a:bodyPr/>
          <a:lstStyle/>
          <a:p>
            <a:pPr marL="0" indent="0">
              <a:buNone/>
            </a:pPr>
            <a:r>
              <a:rPr lang="en-GB" sz="1800" b="0" i="0" dirty="0">
                <a:solidFill>
                  <a:srgbClr val="303030"/>
                </a:solidFill>
                <a:effectLst/>
                <a:latin typeface="Times New Roman" panose="02020603050405020304" pitchFamily="18" charset="0"/>
                <a:cs typeface="Times New Roman" panose="02020603050405020304" pitchFamily="18" charset="0"/>
              </a:rPr>
              <a:t>TCP segment = TCP header + Data chunk</a:t>
            </a:r>
          </a:p>
          <a:p>
            <a:pPr marL="0" indent="0" algn="l">
              <a:buNone/>
            </a:pPr>
            <a:r>
              <a:rPr lang="en-GB" sz="1800" b="1" i="0" dirty="0">
                <a:effectLst/>
                <a:latin typeface="Times New Roman" panose="02020603050405020304" pitchFamily="18" charset="0"/>
                <a:cs typeface="Times New Roman" panose="02020603050405020304" pitchFamily="18" charset="0"/>
              </a:rPr>
              <a:t>Source Port</a:t>
            </a:r>
          </a:p>
          <a:p>
            <a:pPr marL="0" indent="0" algn="just">
              <a:buNone/>
            </a:pPr>
            <a:r>
              <a:rPr lang="en-GB" sz="1800" b="0" i="0" dirty="0">
                <a:solidFill>
                  <a:srgbClr val="000000"/>
                </a:solidFill>
                <a:effectLst/>
                <a:latin typeface="Times New Roman" panose="02020603050405020304" pitchFamily="18" charset="0"/>
                <a:cs typeface="Times New Roman" panose="02020603050405020304" pitchFamily="18" charset="0"/>
              </a:rPr>
              <a:t>It is a 16-bit source port number used by the receiver to reply.</a:t>
            </a:r>
          </a:p>
          <a:p>
            <a:pPr marL="0" indent="0" algn="l">
              <a:buNone/>
            </a:pPr>
            <a:r>
              <a:rPr lang="en-GB" sz="1800" b="1" i="0" dirty="0">
                <a:effectLst/>
                <a:latin typeface="Times New Roman" panose="02020603050405020304" pitchFamily="18" charset="0"/>
                <a:cs typeface="Times New Roman" panose="02020603050405020304" pitchFamily="18" charset="0"/>
              </a:rPr>
              <a:t>Destination Port</a:t>
            </a:r>
          </a:p>
          <a:p>
            <a:pPr marL="0" indent="0" algn="just">
              <a:buNone/>
            </a:pPr>
            <a:r>
              <a:rPr lang="en-GB" sz="1800" b="0" i="0" dirty="0">
                <a:solidFill>
                  <a:srgbClr val="000000"/>
                </a:solidFill>
                <a:effectLst/>
                <a:latin typeface="Times New Roman" panose="02020603050405020304" pitchFamily="18" charset="0"/>
                <a:cs typeface="Times New Roman" panose="02020603050405020304" pitchFamily="18" charset="0"/>
              </a:rPr>
              <a:t>It is a 16-bit destination port number.</a:t>
            </a:r>
          </a:p>
          <a:p>
            <a:pPr marL="0" indent="0" algn="l">
              <a:buNone/>
            </a:pPr>
            <a:r>
              <a:rPr lang="en-GB" sz="1800" b="1" i="0" dirty="0">
                <a:effectLst/>
                <a:latin typeface="Times New Roman" panose="02020603050405020304" pitchFamily="18" charset="0"/>
                <a:cs typeface="Times New Roman" panose="02020603050405020304" pitchFamily="18" charset="0"/>
              </a:rPr>
              <a:t>Sequence Number</a:t>
            </a:r>
          </a:p>
          <a:p>
            <a:pPr marL="0" indent="0" algn="just">
              <a:buNone/>
            </a:pPr>
            <a:r>
              <a:rPr lang="en-GB" sz="1800" b="0" i="0" dirty="0">
                <a:solidFill>
                  <a:srgbClr val="000000"/>
                </a:solidFill>
                <a:effectLst/>
                <a:latin typeface="Times New Roman" panose="02020603050405020304" pitchFamily="18" charset="0"/>
                <a:cs typeface="Times New Roman" panose="02020603050405020304" pitchFamily="18" charset="0"/>
              </a:rPr>
              <a:t>The sequence number of the first data byte in this segment. During the SYN Control bit is set, and the sequence number is n, and the first data byte is n + 1.</a:t>
            </a:r>
          </a:p>
          <a:p>
            <a:endParaRPr lang="en-GB" b="1" dirty="0"/>
          </a:p>
        </p:txBody>
      </p:sp>
    </p:spTree>
    <p:extLst>
      <p:ext uri="{BB962C8B-B14F-4D97-AF65-F5344CB8AC3E}">
        <p14:creationId xmlns:p14="http://schemas.microsoft.com/office/powerpoint/2010/main" val="2568898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97FE8-E1B3-4654-A0F1-4FEBE58556BF}"/>
              </a:ext>
            </a:extLst>
          </p:cNvPr>
          <p:cNvSpPr>
            <a:spLocks noGrp="1"/>
          </p:cNvSpPr>
          <p:nvPr>
            <p:ph idx="1"/>
          </p:nvPr>
        </p:nvSpPr>
        <p:spPr/>
        <p:txBody>
          <a:bodyPr/>
          <a:lstStyle/>
          <a:p>
            <a:pPr marL="0" indent="0" algn="l">
              <a:buNone/>
            </a:pPr>
            <a:r>
              <a:rPr lang="en-GB" sz="1800" b="1" i="0" dirty="0">
                <a:effectLst/>
                <a:latin typeface="Times New Roman" panose="02020603050405020304" pitchFamily="18" charset="0"/>
                <a:cs typeface="Times New Roman" panose="02020603050405020304" pitchFamily="18" charset="0"/>
              </a:rPr>
              <a:t>Acknowledgement Number</a:t>
            </a:r>
          </a:p>
          <a:p>
            <a:pPr marL="0" indent="0" algn="just">
              <a:buNone/>
            </a:pPr>
            <a:r>
              <a:rPr lang="en-GB" sz="1800" b="0" i="0" dirty="0">
                <a:solidFill>
                  <a:srgbClr val="000000"/>
                </a:solidFill>
                <a:effectLst/>
                <a:latin typeface="Times New Roman" panose="02020603050405020304" pitchFamily="18" charset="0"/>
                <a:cs typeface="Times New Roman" panose="02020603050405020304" pitchFamily="18" charset="0"/>
              </a:rPr>
              <a:t>If the ACK control bit is set, this field contains the next number that the receiver expects to receive.</a:t>
            </a:r>
          </a:p>
          <a:p>
            <a:pPr marL="0" indent="0" algn="l">
              <a:buNone/>
            </a:pPr>
            <a:r>
              <a:rPr lang="en-GB" sz="1800" b="1" i="0" dirty="0">
                <a:effectLst/>
                <a:latin typeface="Times New Roman" panose="02020603050405020304" pitchFamily="18" charset="0"/>
                <a:cs typeface="Times New Roman" panose="02020603050405020304" pitchFamily="18" charset="0"/>
              </a:rPr>
              <a:t>Data Offset</a:t>
            </a:r>
          </a:p>
          <a:p>
            <a:pPr marL="0" indent="0" algn="just">
              <a:buNone/>
            </a:pPr>
            <a:r>
              <a:rPr lang="en-GB" sz="1800" b="0" i="0" dirty="0">
                <a:solidFill>
                  <a:srgbClr val="000000"/>
                </a:solidFill>
                <a:effectLst/>
                <a:latin typeface="Times New Roman" panose="02020603050405020304" pitchFamily="18" charset="0"/>
                <a:cs typeface="Times New Roman" panose="02020603050405020304" pitchFamily="18" charset="0"/>
              </a:rPr>
              <a:t>The several 32-bit words in the TCP header shows from where the user data begins.</a:t>
            </a:r>
          </a:p>
          <a:p>
            <a:pPr marL="0" indent="0" algn="l">
              <a:buNone/>
            </a:pPr>
            <a:r>
              <a:rPr lang="en-GB" sz="1800" b="1" i="0" dirty="0">
                <a:effectLst/>
                <a:latin typeface="Times New Roman" panose="02020603050405020304" pitchFamily="18" charset="0"/>
                <a:cs typeface="Times New Roman" panose="02020603050405020304" pitchFamily="18" charset="0"/>
              </a:rPr>
              <a:t>Reserved (6 bit)</a:t>
            </a:r>
          </a:p>
          <a:p>
            <a:pPr algn="just"/>
            <a:r>
              <a:rPr lang="en-GB" sz="1800" b="0" i="0" dirty="0">
                <a:solidFill>
                  <a:srgbClr val="000000"/>
                </a:solidFill>
                <a:effectLst/>
                <a:latin typeface="Times New Roman" panose="02020603050405020304" pitchFamily="18" charset="0"/>
                <a:cs typeface="Times New Roman" panose="02020603050405020304" pitchFamily="18" charset="0"/>
              </a:rPr>
              <a:t>It is reserved for future use.</a:t>
            </a:r>
          </a:p>
          <a:p>
            <a:endParaRPr lang="en-GB" dirty="0"/>
          </a:p>
        </p:txBody>
      </p:sp>
    </p:spTree>
    <p:extLst>
      <p:ext uri="{BB962C8B-B14F-4D97-AF65-F5344CB8AC3E}">
        <p14:creationId xmlns:p14="http://schemas.microsoft.com/office/powerpoint/2010/main" val="259804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432C1D-0B1F-4C30-BA5F-8A249BB9248E}"/>
              </a:ext>
            </a:extLst>
          </p:cNvPr>
          <p:cNvSpPr>
            <a:spLocks noGrp="1"/>
          </p:cNvSpPr>
          <p:nvPr>
            <p:ph idx="1"/>
          </p:nvPr>
        </p:nvSpPr>
        <p:spPr>
          <a:xfrm>
            <a:off x="1066800" y="1556574"/>
            <a:ext cx="10058400" cy="4396170"/>
          </a:xfrm>
        </p:spPr>
        <p:txBody>
          <a:bodyPr>
            <a:normAutofit/>
          </a:bodyPr>
          <a:lstStyle/>
          <a:p>
            <a:pPr algn="just"/>
            <a:r>
              <a:rPr lang="en-GB" b="0" i="0" dirty="0">
                <a:solidFill>
                  <a:srgbClr val="610B4B"/>
                </a:solidFill>
                <a:effectLst/>
                <a:latin typeface="Times New Roman" panose="02020603050405020304" pitchFamily="18" charset="0"/>
                <a:cs typeface="Times New Roman" panose="02020603050405020304" pitchFamily="18" charset="0"/>
              </a:rPr>
              <a:t>End-to-end delivery:</a:t>
            </a:r>
          </a:p>
          <a:p>
            <a:pPr algn="just"/>
            <a:r>
              <a:rPr lang="en-GB" b="0" i="0" dirty="0">
                <a:solidFill>
                  <a:srgbClr val="333333"/>
                </a:solidFill>
                <a:effectLst/>
                <a:latin typeface="Times New Roman" panose="02020603050405020304" pitchFamily="18" charset="0"/>
                <a:cs typeface="Times New Roman" panose="02020603050405020304" pitchFamily="18" charset="0"/>
              </a:rPr>
              <a:t>The transport layer transmits the entire message to the destination. Therefore, it ensures the end-to-end delivery of an entire message from a source to the destination.</a:t>
            </a:r>
          </a:p>
          <a:p>
            <a:pPr algn="just"/>
            <a:endParaRPr lang="en-GB" dirty="0">
              <a:solidFill>
                <a:srgbClr val="333333"/>
              </a:solidFill>
              <a:latin typeface="Times New Roman" panose="02020603050405020304" pitchFamily="18" charset="0"/>
              <a:cs typeface="Times New Roman" panose="02020603050405020304" pitchFamily="18" charset="0"/>
            </a:endParaRPr>
          </a:p>
          <a:p>
            <a:pPr algn="just"/>
            <a:r>
              <a:rPr lang="en-GB" b="0" i="0" dirty="0">
                <a:solidFill>
                  <a:srgbClr val="610B4B"/>
                </a:solidFill>
                <a:effectLst/>
                <a:latin typeface="Times New Roman" panose="02020603050405020304" pitchFamily="18" charset="0"/>
                <a:cs typeface="Times New Roman" panose="02020603050405020304" pitchFamily="18" charset="0"/>
              </a:rPr>
              <a:t>Reliable delivery:</a:t>
            </a:r>
          </a:p>
          <a:p>
            <a:pPr algn="just"/>
            <a:r>
              <a:rPr lang="en-GB" b="0" i="0" dirty="0">
                <a:solidFill>
                  <a:srgbClr val="333333"/>
                </a:solidFill>
                <a:effectLst/>
                <a:latin typeface="Times New Roman" panose="02020603050405020304" pitchFamily="18" charset="0"/>
                <a:cs typeface="Times New Roman" panose="02020603050405020304" pitchFamily="18" charset="0"/>
              </a:rPr>
              <a:t>The transport layer provides reliability services by retransmitting the lost and damaged packets.</a:t>
            </a:r>
          </a:p>
          <a:p>
            <a:pPr algn="just"/>
            <a:endParaRPr lang="en-GB" dirty="0">
              <a:solidFill>
                <a:srgbClr val="333333"/>
              </a:solidFill>
              <a:latin typeface="Times New Roman" panose="02020603050405020304" pitchFamily="18" charset="0"/>
              <a:cs typeface="Times New Roman" panose="02020603050405020304" pitchFamily="18" charset="0"/>
            </a:endParaRPr>
          </a:p>
          <a:p>
            <a:pPr algn="just"/>
            <a:r>
              <a:rPr lang="en-GB" b="1" i="0" dirty="0">
                <a:solidFill>
                  <a:srgbClr val="333333"/>
                </a:solidFill>
                <a:effectLst/>
                <a:latin typeface="Times New Roman" panose="02020603050405020304" pitchFamily="18" charset="0"/>
                <a:cs typeface="Times New Roman" panose="02020603050405020304" pitchFamily="18" charset="0"/>
              </a:rPr>
              <a:t>The reliable delivery has four aspects:</a:t>
            </a:r>
            <a:endParaRPr lang="en-GB"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b="0" i="0" dirty="0">
                <a:solidFill>
                  <a:srgbClr val="000000"/>
                </a:solidFill>
                <a:effectLst/>
                <a:latin typeface="Times New Roman" panose="02020603050405020304" pitchFamily="18" charset="0"/>
                <a:cs typeface="Times New Roman" panose="02020603050405020304" pitchFamily="18" charset="0"/>
              </a:rPr>
              <a:t>Error control</a:t>
            </a:r>
          </a:p>
          <a:p>
            <a:pPr algn="just">
              <a:buFont typeface="Arial" panose="020B0604020202020204" pitchFamily="34" charset="0"/>
              <a:buChar char="•"/>
            </a:pPr>
            <a:r>
              <a:rPr lang="en-GB" b="0" i="0" dirty="0">
                <a:solidFill>
                  <a:srgbClr val="000000"/>
                </a:solidFill>
                <a:effectLst/>
                <a:latin typeface="Times New Roman" panose="02020603050405020304" pitchFamily="18" charset="0"/>
                <a:cs typeface="Times New Roman" panose="02020603050405020304" pitchFamily="18" charset="0"/>
              </a:rPr>
              <a:t>Sequence control</a:t>
            </a:r>
          </a:p>
          <a:p>
            <a:pPr algn="just">
              <a:buFont typeface="Arial" panose="020B0604020202020204" pitchFamily="34" charset="0"/>
              <a:buChar char="•"/>
            </a:pPr>
            <a:r>
              <a:rPr lang="en-GB" b="0" i="0" dirty="0">
                <a:solidFill>
                  <a:srgbClr val="000000"/>
                </a:solidFill>
                <a:effectLst/>
                <a:latin typeface="Times New Roman" panose="02020603050405020304" pitchFamily="18" charset="0"/>
                <a:cs typeface="Times New Roman" panose="02020603050405020304" pitchFamily="18" charset="0"/>
              </a:rPr>
              <a:t>Loss control</a:t>
            </a:r>
          </a:p>
          <a:p>
            <a:pPr algn="just">
              <a:buFont typeface="Arial" panose="020B0604020202020204" pitchFamily="34" charset="0"/>
              <a:buChar char="•"/>
            </a:pPr>
            <a:r>
              <a:rPr lang="en-GB" b="0" i="0" dirty="0">
                <a:solidFill>
                  <a:srgbClr val="000000"/>
                </a:solidFill>
                <a:effectLst/>
                <a:latin typeface="Times New Roman" panose="02020603050405020304" pitchFamily="18" charset="0"/>
                <a:cs typeface="Times New Roman" panose="02020603050405020304" pitchFamily="18" charset="0"/>
              </a:rPr>
              <a:t>Duplication control</a:t>
            </a:r>
          </a:p>
          <a:p>
            <a:pPr algn="just"/>
            <a:endParaRPr lang="en-GB" b="0" i="0" dirty="0">
              <a:solidFill>
                <a:srgbClr val="333333"/>
              </a:solidFill>
              <a:effectLst/>
              <a:latin typeface="inter-regular"/>
            </a:endParaRPr>
          </a:p>
          <a:p>
            <a:pPr algn="just"/>
            <a:endParaRPr lang="en-GB" b="0" i="0" dirty="0">
              <a:solidFill>
                <a:srgbClr val="333333"/>
              </a:solidFill>
              <a:effectLst/>
              <a:latin typeface="inter-regular"/>
            </a:endParaRPr>
          </a:p>
          <a:p>
            <a:endParaRPr lang="en-GB" dirty="0"/>
          </a:p>
        </p:txBody>
      </p:sp>
    </p:spTree>
    <p:extLst>
      <p:ext uri="{BB962C8B-B14F-4D97-AF65-F5344CB8AC3E}">
        <p14:creationId xmlns:p14="http://schemas.microsoft.com/office/powerpoint/2010/main" val="3464686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0498E3-42BE-4750-ABD6-DA3EB72A0FFA}"/>
              </a:ext>
            </a:extLst>
          </p:cNvPr>
          <p:cNvSpPr>
            <a:spLocks noGrp="1"/>
          </p:cNvSpPr>
          <p:nvPr>
            <p:ph idx="1"/>
          </p:nvPr>
        </p:nvSpPr>
        <p:spPr/>
        <p:txBody>
          <a:bodyPr>
            <a:normAutofit fontScale="92500" lnSpcReduction="10000"/>
          </a:bodyPr>
          <a:lstStyle/>
          <a:p>
            <a:pPr algn="l"/>
            <a:r>
              <a:rPr lang="en-GB" b="1" i="0" dirty="0">
                <a:effectLst/>
                <a:latin typeface="Arial" panose="020B0604020202020204" pitchFamily="34" charset="0"/>
              </a:rPr>
              <a:t>URG</a:t>
            </a:r>
          </a:p>
          <a:p>
            <a:pPr algn="just"/>
            <a:r>
              <a:rPr lang="en-GB" b="0" i="0" dirty="0">
                <a:solidFill>
                  <a:srgbClr val="000000"/>
                </a:solidFill>
                <a:effectLst/>
                <a:latin typeface="Arial" panose="020B0604020202020204" pitchFamily="34" charset="0"/>
              </a:rPr>
              <a:t>It indicates an urgent pointer field that data type is urgent or not.</a:t>
            </a:r>
          </a:p>
          <a:p>
            <a:pPr algn="l"/>
            <a:r>
              <a:rPr lang="en-GB" b="1" i="0" dirty="0">
                <a:effectLst/>
                <a:latin typeface="Arial" panose="020B0604020202020204" pitchFamily="34" charset="0"/>
              </a:rPr>
              <a:t>ACK</a:t>
            </a:r>
          </a:p>
          <a:p>
            <a:pPr algn="just"/>
            <a:r>
              <a:rPr lang="en-GB" b="0" i="0" dirty="0">
                <a:solidFill>
                  <a:srgbClr val="000000"/>
                </a:solidFill>
                <a:effectLst/>
                <a:latin typeface="Arial" panose="020B0604020202020204" pitchFamily="34" charset="0"/>
              </a:rPr>
              <a:t>It indicates that the acknowledgement field in a segment is significant, as discussed early.</a:t>
            </a:r>
          </a:p>
          <a:p>
            <a:pPr algn="l"/>
            <a:r>
              <a:rPr lang="en-GB" b="1" i="0" dirty="0">
                <a:effectLst/>
                <a:latin typeface="Arial" panose="020B0604020202020204" pitchFamily="34" charset="0"/>
              </a:rPr>
              <a:t>PUSH</a:t>
            </a:r>
          </a:p>
          <a:p>
            <a:pPr algn="just"/>
            <a:r>
              <a:rPr lang="en-GB" b="0" i="0" dirty="0">
                <a:solidFill>
                  <a:srgbClr val="000000"/>
                </a:solidFill>
                <a:effectLst/>
                <a:latin typeface="Arial" panose="020B0604020202020204" pitchFamily="34" charset="0"/>
              </a:rPr>
              <a:t>The PUSH flag is set or reset according to a data type that is sent immediately or not.</a:t>
            </a:r>
          </a:p>
          <a:p>
            <a:pPr algn="l"/>
            <a:r>
              <a:rPr lang="en-GB" b="1" i="0" dirty="0">
                <a:effectLst/>
                <a:latin typeface="Arial" panose="020B0604020202020204" pitchFamily="34" charset="0"/>
              </a:rPr>
              <a:t>RST</a:t>
            </a:r>
            <a:br>
              <a:rPr lang="en-GB" b="1" i="0" dirty="0">
                <a:effectLst/>
                <a:latin typeface="Arial" panose="020B0604020202020204" pitchFamily="34" charset="0"/>
              </a:rPr>
            </a:br>
            <a:r>
              <a:rPr lang="en-GB" b="1" i="0" dirty="0">
                <a:effectLst/>
                <a:latin typeface="Arial" panose="020B0604020202020204" pitchFamily="34" charset="0"/>
              </a:rPr>
              <a:t> It Resets the connection.</a:t>
            </a:r>
          </a:p>
          <a:p>
            <a:pPr algn="l"/>
            <a:r>
              <a:rPr lang="en-GB" b="1" i="0" dirty="0">
                <a:effectLst/>
                <a:latin typeface="Arial" panose="020B0604020202020204" pitchFamily="34" charset="0"/>
              </a:rPr>
              <a:t>SYN</a:t>
            </a:r>
          </a:p>
          <a:p>
            <a:pPr algn="just"/>
            <a:r>
              <a:rPr lang="en-GB" b="0" i="0" dirty="0">
                <a:solidFill>
                  <a:srgbClr val="000000"/>
                </a:solidFill>
                <a:effectLst/>
                <a:latin typeface="Arial" panose="020B0604020202020204" pitchFamily="34" charset="0"/>
              </a:rPr>
              <a:t>It synchronizes the sequence number.</a:t>
            </a:r>
          </a:p>
          <a:p>
            <a:pPr algn="l"/>
            <a:r>
              <a:rPr lang="en-GB" b="1" i="0" dirty="0">
                <a:effectLst/>
                <a:latin typeface="Arial" panose="020B0604020202020204" pitchFamily="34" charset="0"/>
              </a:rPr>
              <a:t>FIN</a:t>
            </a:r>
          </a:p>
          <a:p>
            <a:pPr algn="just"/>
            <a:r>
              <a:rPr lang="en-GB" b="0" i="0" dirty="0">
                <a:solidFill>
                  <a:srgbClr val="000000"/>
                </a:solidFill>
                <a:effectLst/>
                <a:latin typeface="Arial" panose="020B0604020202020204" pitchFamily="34" charset="0"/>
              </a:rPr>
              <a:t>This indicates no more data from the sender.</a:t>
            </a:r>
          </a:p>
          <a:p>
            <a:endParaRPr lang="en-GB" dirty="0"/>
          </a:p>
        </p:txBody>
      </p:sp>
    </p:spTree>
    <p:extLst>
      <p:ext uri="{BB962C8B-B14F-4D97-AF65-F5344CB8AC3E}">
        <p14:creationId xmlns:p14="http://schemas.microsoft.com/office/powerpoint/2010/main" val="359935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85A9B5-22BB-4D63-99EA-728EC71C1A2F}"/>
              </a:ext>
            </a:extLst>
          </p:cNvPr>
          <p:cNvSpPr>
            <a:spLocks noGrp="1"/>
          </p:cNvSpPr>
          <p:nvPr>
            <p:ph idx="1"/>
          </p:nvPr>
        </p:nvSpPr>
        <p:spPr>
          <a:xfrm>
            <a:off x="1066800" y="1507713"/>
            <a:ext cx="10058400" cy="4445031"/>
          </a:xfrm>
        </p:spPr>
        <p:txBody>
          <a:bodyPr/>
          <a:lstStyle/>
          <a:p>
            <a:pPr marL="0" indent="0" algn="l">
              <a:buNone/>
            </a:pPr>
            <a:r>
              <a:rPr lang="en-GB" b="1" i="0" dirty="0">
                <a:effectLst/>
                <a:latin typeface="Arial" panose="020B0604020202020204" pitchFamily="34" charset="0"/>
              </a:rPr>
              <a:t>Window</a:t>
            </a:r>
          </a:p>
          <a:p>
            <a:pPr marL="0" indent="0" algn="just">
              <a:buNone/>
            </a:pPr>
            <a:r>
              <a:rPr lang="en-GB" b="0" i="0" dirty="0">
                <a:solidFill>
                  <a:srgbClr val="000000"/>
                </a:solidFill>
                <a:effectLst/>
                <a:latin typeface="Arial" panose="020B0604020202020204" pitchFamily="34" charset="0"/>
              </a:rPr>
              <a:t>It is used in Acknowledgement segment. It specifies the number of data bytes, beginning with the one indicated in the acknowledgement number field that the receiver is ready to accept.</a:t>
            </a:r>
          </a:p>
          <a:p>
            <a:pPr marL="0" indent="0" algn="l">
              <a:buNone/>
            </a:pPr>
            <a:r>
              <a:rPr lang="en-GB" b="1" i="0" dirty="0">
                <a:effectLst/>
                <a:latin typeface="Arial" panose="020B0604020202020204" pitchFamily="34" charset="0"/>
              </a:rPr>
              <a:t>Checksum</a:t>
            </a:r>
          </a:p>
          <a:p>
            <a:pPr marL="0" indent="0" algn="just">
              <a:buNone/>
            </a:pPr>
            <a:r>
              <a:rPr lang="en-GB" b="0" i="0" dirty="0">
                <a:solidFill>
                  <a:srgbClr val="000000"/>
                </a:solidFill>
                <a:effectLst/>
                <a:latin typeface="Arial" panose="020B0604020202020204" pitchFamily="34" charset="0"/>
              </a:rPr>
              <a:t>It is used for error detection.</a:t>
            </a:r>
          </a:p>
          <a:p>
            <a:pPr marL="0" indent="0" algn="l">
              <a:buNone/>
            </a:pPr>
            <a:r>
              <a:rPr lang="en-GB" b="1" i="0" dirty="0">
                <a:effectLst/>
                <a:latin typeface="Arial" panose="020B0604020202020204" pitchFamily="34" charset="0"/>
              </a:rPr>
              <a:t>Options</a:t>
            </a:r>
          </a:p>
          <a:p>
            <a:pPr marL="0" indent="0" algn="just">
              <a:buNone/>
            </a:pPr>
            <a:r>
              <a:rPr lang="en-GB" b="0" i="0" dirty="0">
                <a:solidFill>
                  <a:srgbClr val="000000"/>
                </a:solidFill>
                <a:effectLst/>
                <a:latin typeface="Arial" panose="020B0604020202020204" pitchFamily="34" charset="0"/>
              </a:rPr>
              <a:t>The IP datagram options provide additional punctuality. It can use several optional parameters between a TCP sender and receiver. It depends on the options used. The length of the field may vary in size, but it can't be larger than 40 bytes due to the header field's size, which is 4 bit.</a:t>
            </a:r>
          </a:p>
          <a:p>
            <a:pPr marL="0" indent="0" algn="just">
              <a:buNone/>
            </a:pPr>
            <a:r>
              <a:rPr lang="en-GB" b="0" i="0" dirty="0">
                <a:solidFill>
                  <a:srgbClr val="000000"/>
                </a:solidFill>
                <a:effectLst/>
                <a:latin typeface="Arial" panose="020B0604020202020204" pitchFamily="34" charset="0"/>
              </a:rPr>
              <a:t>The most typical option is the maximum segment size MASS option. A TCP receiver communicates to the TCP sender the total length of the segment it can accept with this option. </a:t>
            </a:r>
          </a:p>
          <a:p>
            <a:endParaRPr lang="en-GB" dirty="0"/>
          </a:p>
        </p:txBody>
      </p:sp>
    </p:spTree>
    <p:extLst>
      <p:ext uri="{BB962C8B-B14F-4D97-AF65-F5344CB8AC3E}">
        <p14:creationId xmlns:p14="http://schemas.microsoft.com/office/powerpoint/2010/main" val="2721896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A223B-7EE4-49BF-9054-19695E678FF8}"/>
              </a:ext>
            </a:extLst>
          </p:cNvPr>
          <p:cNvSpPr>
            <a:spLocks noGrp="1"/>
          </p:cNvSpPr>
          <p:nvPr>
            <p:ph idx="1"/>
          </p:nvPr>
        </p:nvSpPr>
        <p:spPr>
          <a:xfrm>
            <a:off x="1066800" y="1382070"/>
            <a:ext cx="10058400" cy="4570674"/>
          </a:xfrm>
        </p:spPr>
        <p:txBody>
          <a:bodyPr/>
          <a:lstStyle/>
          <a:p>
            <a:pPr marL="0" indent="0" algn="l">
              <a:buNone/>
            </a:pPr>
            <a:r>
              <a:rPr lang="en-GB" b="1" i="0" dirty="0">
                <a:effectLst/>
                <a:latin typeface="Arial" panose="020B0604020202020204" pitchFamily="34" charset="0"/>
              </a:rPr>
              <a:t>Padding</a:t>
            </a:r>
          </a:p>
          <a:p>
            <a:pPr marL="0" indent="0" algn="just">
              <a:buNone/>
            </a:pPr>
            <a:r>
              <a:rPr lang="en-GB" b="0" i="0" dirty="0">
                <a:solidFill>
                  <a:srgbClr val="000000"/>
                </a:solidFill>
                <a:effectLst/>
                <a:latin typeface="Arial" panose="020B0604020202020204" pitchFamily="34" charset="0"/>
              </a:rPr>
              <a:t>Options in each may vary in size, and it may be necessary to "pad" the TCP header with zeros so that the segment ends on a 32-bit word boundary as per the standard.</a:t>
            </a:r>
          </a:p>
          <a:p>
            <a:pPr marL="0" indent="0" algn="l">
              <a:buNone/>
            </a:pPr>
            <a:r>
              <a:rPr lang="en-GB" b="1" i="0" dirty="0">
                <a:effectLst/>
                <a:latin typeface="Arial" panose="020B0604020202020204" pitchFamily="34" charset="0"/>
              </a:rPr>
              <a:t>Data</a:t>
            </a:r>
          </a:p>
          <a:p>
            <a:pPr marL="0" indent="0" algn="just">
              <a:buNone/>
            </a:pPr>
            <a:r>
              <a:rPr lang="en-GB" b="0" i="0" dirty="0">
                <a:solidFill>
                  <a:srgbClr val="000000"/>
                </a:solidFill>
                <a:effectLst/>
                <a:latin typeface="Arial" panose="020B0604020202020204" pitchFamily="34" charset="0"/>
              </a:rPr>
              <a:t>Although in some cases like acknowledgement segments with no data in the reverse direction, the variable-length field carries the application data from sender to receiver. This field, connected with the TCP header fields, constitute a TCP segment.</a:t>
            </a:r>
          </a:p>
          <a:p>
            <a:endParaRPr lang="en-GB" dirty="0"/>
          </a:p>
        </p:txBody>
      </p:sp>
    </p:spTree>
    <p:extLst>
      <p:ext uri="{BB962C8B-B14F-4D97-AF65-F5344CB8AC3E}">
        <p14:creationId xmlns:p14="http://schemas.microsoft.com/office/powerpoint/2010/main" val="4008267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00F0-2EC7-4FC9-A382-0895B913662C}"/>
              </a:ext>
            </a:extLst>
          </p:cNvPr>
          <p:cNvSpPr>
            <a:spLocks noGrp="1"/>
          </p:cNvSpPr>
          <p:nvPr>
            <p:ph type="title"/>
          </p:nvPr>
        </p:nvSpPr>
        <p:spPr/>
        <p:txBody>
          <a:bodyPr/>
          <a:lstStyle/>
          <a:p>
            <a:pPr algn="ctr"/>
            <a:r>
              <a:rPr lang="en-GB" dirty="0"/>
              <a:t>TCP Connection</a:t>
            </a:r>
          </a:p>
        </p:txBody>
      </p:sp>
      <p:sp>
        <p:nvSpPr>
          <p:cNvPr id="3" name="Content Placeholder 2">
            <a:extLst>
              <a:ext uri="{FF2B5EF4-FFF2-40B4-BE49-F238E27FC236}">
                <a16:creationId xmlns:a16="http://schemas.microsoft.com/office/drawing/2014/main" id="{0F1B6222-0992-4B60-8CEC-63DDADDF2A57}"/>
              </a:ext>
            </a:extLst>
          </p:cNvPr>
          <p:cNvSpPr>
            <a:spLocks noGrp="1"/>
          </p:cNvSpPr>
          <p:nvPr>
            <p:ph idx="1"/>
          </p:nvPr>
        </p:nvSpPr>
        <p:spPr>
          <a:xfrm>
            <a:off x="1066800" y="2110100"/>
            <a:ext cx="10058400" cy="3849624"/>
          </a:xfrm>
        </p:spPr>
        <p:txBody>
          <a:bodyPr/>
          <a:lstStyle/>
          <a:p>
            <a:pPr algn="l"/>
            <a:r>
              <a:rPr lang="en-GB" sz="1800" b="1" i="0" dirty="0">
                <a:solidFill>
                  <a:srgbClr val="222222"/>
                </a:solidFill>
                <a:effectLst/>
                <a:latin typeface="Times New Roman" panose="02020603050405020304" pitchFamily="18" charset="0"/>
                <a:cs typeface="Times New Roman" panose="02020603050405020304" pitchFamily="18" charset="0"/>
              </a:rPr>
              <a:t>Three-Way </a:t>
            </a:r>
            <a:r>
              <a:rPr lang="en-GB" sz="1800" b="1" i="0" dirty="0" err="1">
                <a:solidFill>
                  <a:srgbClr val="222222"/>
                </a:solidFill>
                <a:effectLst/>
                <a:latin typeface="Times New Roman" panose="02020603050405020304" pitchFamily="18" charset="0"/>
                <a:cs typeface="Times New Roman" panose="02020603050405020304" pitchFamily="18" charset="0"/>
              </a:rPr>
              <a:t>HandShake</a:t>
            </a:r>
            <a:r>
              <a:rPr lang="en-GB" sz="1800" b="0" i="0" dirty="0">
                <a:solidFill>
                  <a:srgbClr val="222222"/>
                </a:solidFill>
                <a:effectLst/>
                <a:latin typeface="Times New Roman" panose="02020603050405020304" pitchFamily="18" charset="0"/>
                <a:cs typeface="Times New Roman" panose="02020603050405020304" pitchFamily="18" charset="0"/>
              </a:rPr>
              <a:t> or a TCP 3-way handshake is a process which is used in a TCP/IP network to make a connection between the server and client. It is a three-step process that requires both the client and server to exchange synchronization and acknowledgment packets before the real data communication process starts.</a:t>
            </a:r>
          </a:p>
          <a:p>
            <a:pPr algn="l"/>
            <a:r>
              <a:rPr lang="en-GB" sz="1800" b="0" i="0" dirty="0">
                <a:solidFill>
                  <a:srgbClr val="222222"/>
                </a:solidFill>
                <a:effectLst/>
                <a:latin typeface="Times New Roman" panose="02020603050405020304" pitchFamily="18" charset="0"/>
                <a:cs typeface="Times New Roman" panose="02020603050405020304" pitchFamily="18" charset="0"/>
              </a:rPr>
              <a:t>Three-way handshake process is designed in such a way that both ends help you to initiate, negotiate, and separate TCP socket connections at the same time. It allows you to transfer multiple TCP socket connections in both directions at the same time</a:t>
            </a:r>
            <a:r>
              <a:rPr lang="en-GB" b="0" i="0" dirty="0">
                <a:solidFill>
                  <a:srgbClr val="222222"/>
                </a:solidFill>
                <a:effectLst/>
                <a:latin typeface="Source Sans Pro" panose="020B0503030403020204" pitchFamily="34" charset="0"/>
              </a:rPr>
              <a:t>.</a:t>
            </a:r>
          </a:p>
          <a:p>
            <a:endParaRPr lang="en-GB" dirty="0"/>
          </a:p>
        </p:txBody>
      </p:sp>
    </p:spTree>
    <p:extLst>
      <p:ext uri="{BB962C8B-B14F-4D97-AF65-F5344CB8AC3E}">
        <p14:creationId xmlns:p14="http://schemas.microsoft.com/office/powerpoint/2010/main" val="2496339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2685098-C151-4D80-881C-C54B3ACB8975}"/>
              </a:ext>
            </a:extLst>
          </p:cNvPr>
          <p:cNvGraphicFramePr>
            <a:graphicFrameLocks noGrp="1"/>
          </p:cNvGraphicFramePr>
          <p:nvPr>
            <p:ph idx="1"/>
            <p:extLst>
              <p:ext uri="{D42A27DB-BD31-4B8C-83A1-F6EECF244321}">
                <p14:modId xmlns:p14="http://schemas.microsoft.com/office/powerpoint/2010/main" val="3005501920"/>
              </p:ext>
            </p:extLst>
          </p:nvPr>
        </p:nvGraphicFramePr>
        <p:xfrm>
          <a:off x="998162" y="1116824"/>
          <a:ext cx="10002560" cy="4836300"/>
        </p:xfrm>
        <a:graphic>
          <a:graphicData uri="http://schemas.openxmlformats.org/drawingml/2006/table">
            <a:tbl>
              <a:tblPr/>
              <a:tblGrid>
                <a:gridCol w="5001280">
                  <a:extLst>
                    <a:ext uri="{9D8B030D-6E8A-4147-A177-3AD203B41FA5}">
                      <a16:colId xmlns:a16="http://schemas.microsoft.com/office/drawing/2014/main" val="3984020370"/>
                    </a:ext>
                  </a:extLst>
                </a:gridCol>
                <a:gridCol w="5001280">
                  <a:extLst>
                    <a:ext uri="{9D8B030D-6E8A-4147-A177-3AD203B41FA5}">
                      <a16:colId xmlns:a16="http://schemas.microsoft.com/office/drawing/2014/main" val="2265516964"/>
                    </a:ext>
                  </a:extLst>
                </a:gridCol>
              </a:tblGrid>
              <a:tr h="365003">
                <a:tc>
                  <a:txBody>
                    <a:bodyPr/>
                    <a:lstStyle/>
                    <a:p>
                      <a:pPr algn="l"/>
                      <a:r>
                        <a:rPr lang="en-GB" sz="1400">
                          <a:effectLst/>
                        </a:rPr>
                        <a:t>Message</a:t>
                      </a:r>
                    </a:p>
                  </a:txBody>
                  <a:tcPr marL="72636" marR="72636" marT="36318" marB="36318" anchor="ctr">
                    <a:lnL>
                      <a:noFill/>
                    </a:lnL>
                    <a:lnR>
                      <a:noFill/>
                    </a:lnR>
                    <a:lnT>
                      <a:noFill/>
                    </a:lnT>
                    <a:lnB w="6350" cap="flat" cmpd="sng" algn="ctr">
                      <a:solidFill>
                        <a:srgbClr val="EEEEEE"/>
                      </a:solidFill>
                      <a:prstDash val="solid"/>
                      <a:round/>
                      <a:headEnd type="none" w="med" len="med"/>
                      <a:tailEnd type="none" w="med" len="med"/>
                    </a:lnB>
                    <a:solidFill>
                      <a:srgbClr val="F9F9F9"/>
                    </a:solidFill>
                  </a:tcPr>
                </a:tc>
                <a:tc>
                  <a:txBody>
                    <a:bodyPr/>
                    <a:lstStyle/>
                    <a:p>
                      <a:pPr algn="l"/>
                      <a:r>
                        <a:rPr lang="en-GB" sz="1400">
                          <a:effectLst/>
                        </a:rPr>
                        <a:t>Description</a:t>
                      </a:r>
                    </a:p>
                  </a:txBody>
                  <a:tcPr marL="72636" marR="72636" marT="36318" marB="36318" anchor="ctr">
                    <a:lnL>
                      <a:noFill/>
                    </a:lnL>
                    <a:lnR>
                      <a:noFill/>
                    </a:lnR>
                    <a:lnT>
                      <a:noFill/>
                    </a:lnT>
                    <a:lnB w="6350"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677717023"/>
                  </a:ext>
                </a:extLst>
              </a:tr>
              <a:tr h="2007521">
                <a:tc>
                  <a:txBody>
                    <a:bodyPr/>
                    <a:lstStyle/>
                    <a:p>
                      <a:r>
                        <a:rPr lang="en-GB" sz="1400" dirty="0" err="1">
                          <a:effectLst/>
                        </a:rPr>
                        <a:t>Syn</a:t>
                      </a:r>
                      <a:endParaRPr lang="en-GB" sz="1400" dirty="0">
                        <a:effectLst/>
                      </a:endParaRPr>
                    </a:p>
                  </a:txBody>
                  <a:tcPr marL="72636" marR="72636" marT="36318" marB="36318"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GB" sz="1400">
                          <a:effectLst/>
                        </a:rPr>
                        <a:t>Used to initiate and establish a connection. It also helps you to synchronize sequence numbers between devices.</a:t>
                      </a:r>
                    </a:p>
                  </a:txBody>
                  <a:tcPr marL="72636" marR="72636" marT="36318" marB="36318"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035521809"/>
                  </a:ext>
                </a:extLst>
              </a:tr>
              <a:tr h="912510">
                <a:tc>
                  <a:txBody>
                    <a:bodyPr/>
                    <a:lstStyle/>
                    <a:p>
                      <a:r>
                        <a:rPr lang="en-GB" sz="1400">
                          <a:effectLst/>
                        </a:rPr>
                        <a:t>ACK</a:t>
                      </a:r>
                    </a:p>
                  </a:txBody>
                  <a:tcPr marL="72636" marR="72636" marT="36318" marB="36318"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9F9F9"/>
                    </a:solidFill>
                  </a:tcPr>
                </a:tc>
                <a:tc>
                  <a:txBody>
                    <a:bodyPr/>
                    <a:lstStyle/>
                    <a:p>
                      <a:r>
                        <a:rPr lang="en-GB" sz="1400">
                          <a:effectLst/>
                        </a:rPr>
                        <a:t>Helps to confirm to the other side that it has received the SYN.</a:t>
                      </a:r>
                    </a:p>
                  </a:txBody>
                  <a:tcPr marL="72636" marR="72636" marT="36318" marB="36318"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307550072"/>
                  </a:ext>
                </a:extLst>
              </a:tr>
              <a:tr h="912510">
                <a:tc>
                  <a:txBody>
                    <a:bodyPr/>
                    <a:lstStyle/>
                    <a:p>
                      <a:r>
                        <a:rPr lang="en-GB" sz="1400">
                          <a:effectLst/>
                        </a:rPr>
                        <a:t>SYN-ACK</a:t>
                      </a:r>
                    </a:p>
                  </a:txBody>
                  <a:tcPr marL="72636" marR="72636" marT="36318" marB="36318"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GB" sz="1400">
                          <a:effectLst/>
                        </a:rPr>
                        <a:t>SYN message from local device and ACK of the earlier packet.</a:t>
                      </a:r>
                    </a:p>
                  </a:txBody>
                  <a:tcPr marL="72636" marR="72636" marT="36318" marB="36318" anchor="ctr">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937691819"/>
                  </a:ext>
                </a:extLst>
              </a:tr>
              <a:tr h="638756">
                <a:tc>
                  <a:txBody>
                    <a:bodyPr/>
                    <a:lstStyle/>
                    <a:p>
                      <a:r>
                        <a:rPr lang="en-GB" sz="1400">
                          <a:effectLst/>
                        </a:rPr>
                        <a:t>FIN</a:t>
                      </a:r>
                    </a:p>
                  </a:txBody>
                  <a:tcPr marL="72636" marR="72636" marT="36318" marB="36318" anchor="ctr">
                    <a:lnL>
                      <a:noFill/>
                    </a:lnL>
                    <a:lnR>
                      <a:noFill/>
                    </a:lnR>
                    <a:lnT w="6350" cap="flat" cmpd="sng" algn="ctr">
                      <a:solidFill>
                        <a:srgbClr val="EEEEEE"/>
                      </a:solidFill>
                      <a:prstDash val="solid"/>
                      <a:round/>
                      <a:headEnd type="none" w="med" len="med"/>
                      <a:tailEnd type="none" w="med" len="med"/>
                    </a:lnT>
                    <a:lnB>
                      <a:noFill/>
                    </a:lnB>
                    <a:solidFill>
                      <a:srgbClr val="F9F9F9"/>
                    </a:solidFill>
                  </a:tcPr>
                </a:tc>
                <a:tc>
                  <a:txBody>
                    <a:bodyPr/>
                    <a:lstStyle/>
                    <a:p>
                      <a:r>
                        <a:rPr lang="en-GB" sz="1400" dirty="0">
                          <a:effectLst/>
                        </a:rPr>
                        <a:t>Used to terminate a connection.</a:t>
                      </a:r>
                    </a:p>
                  </a:txBody>
                  <a:tcPr marL="72636" marR="72636" marT="36318" marB="36318" anchor="ctr">
                    <a:lnL>
                      <a:noFill/>
                    </a:lnL>
                    <a:lnR>
                      <a:noFill/>
                    </a:lnR>
                    <a:lnT w="6350"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47224673"/>
                  </a:ext>
                </a:extLst>
              </a:tr>
            </a:tbl>
          </a:graphicData>
        </a:graphic>
      </p:graphicFrame>
      <p:sp>
        <p:nvSpPr>
          <p:cNvPr id="5" name="Rectangle 1">
            <a:extLst>
              <a:ext uri="{FF2B5EF4-FFF2-40B4-BE49-F238E27FC236}">
                <a16:creationId xmlns:a16="http://schemas.microsoft.com/office/drawing/2014/main" id="{680D20C5-6926-4EC9-8615-A7564B834E30}"/>
              </a:ext>
            </a:extLst>
          </p:cNvPr>
          <p:cNvSpPr>
            <a:spLocks noChangeArrowheads="1"/>
          </p:cNvSpPr>
          <p:nvPr/>
        </p:nvSpPr>
        <p:spPr bwMode="auto">
          <a:xfrm>
            <a:off x="-7253427" y="-96156"/>
            <a:ext cx="23840647" cy="6495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222222"/>
                </a:solidFill>
                <a:effectLst/>
                <a:latin typeface="Source Sans Pro" panose="020B0503030403020204" pitchFamily="34" charset="0"/>
              </a:rPr>
              <a:t>TCP message types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8511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542F51-2C05-4DBF-B48C-F1154DA9410D}"/>
              </a:ext>
            </a:extLst>
          </p:cNvPr>
          <p:cNvPicPr>
            <a:picLocks noGrp="1" noChangeAspect="1"/>
          </p:cNvPicPr>
          <p:nvPr>
            <p:ph idx="1"/>
          </p:nvPr>
        </p:nvPicPr>
        <p:blipFill>
          <a:blip r:embed="rId2"/>
          <a:stretch>
            <a:fillRect/>
          </a:stretch>
        </p:blipFill>
        <p:spPr>
          <a:xfrm>
            <a:off x="991183" y="998162"/>
            <a:ext cx="9772212" cy="4954964"/>
          </a:xfrm>
        </p:spPr>
      </p:pic>
    </p:spTree>
    <p:extLst>
      <p:ext uri="{BB962C8B-B14F-4D97-AF65-F5344CB8AC3E}">
        <p14:creationId xmlns:p14="http://schemas.microsoft.com/office/powerpoint/2010/main" val="7282544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A294A7-BA97-415A-A3AB-EBC351C24342}"/>
              </a:ext>
            </a:extLst>
          </p:cNvPr>
          <p:cNvSpPr>
            <a:spLocks noGrp="1"/>
          </p:cNvSpPr>
          <p:nvPr>
            <p:ph idx="1"/>
          </p:nvPr>
        </p:nvSpPr>
        <p:spPr>
          <a:xfrm>
            <a:off x="1066800" y="1619395"/>
            <a:ext cx="10058400" cy="4333349"/>
          </a:xfrm>
        </p:spPr>
        <p:txBody>
          <a:bodyPr/>
          <a:lstStyle/>
          <a:p>
            <a:pPr algn="l">
              <a:buFont typeface="Arial" panose="020B0604020202020204" pitchFamily="34" charset="0"/>
              <a:buChar char="•"/>
            </a:pPr>
            <a:r>
              <a:rPr lang="en-GB" sz="1800" b="1" i="0" dirty="0">
                <a:solidFill>
                  <a:srgbClr val="222222"/>
                </a:solidFill>
                <a:effectLst/>
                <a:latin typeface="Times New Roman" panose="02020603050405020304" pitchFamily="18" charset="0"/>
                <a:cs typeface="Times New Roman" panose="02020603050405020304" pitchFamily="18" charset="0"/>
              </a:rPr>
              <a:t>Step 1: </a:t>
            </a:r>
            <a:r>
              <a:rPr lang="en-GB" sz="1800" b="0" i="0" dirty="0">
                <a:solidFill>
                  <a:srgbClr val="222222"/>
                </a:solidFill>
                <a:effectLst/>
                <a:latin typeface="Times New Roman" panose="02020603050405020304" pitchFamily="18" charset="0"/>
                <a:cs typeface="Times New Roman" panose="02020603050405020304" pitchFamily="18" charset="0"/>
              </a:rPr>
              <a:t>In the first step,</a:t>
            </a:r>
            <a:r>
              <a:rPr lang="en-GB" sz="1800" b="1" i="0" dirty="0">
                <a:solidFill>
                  <a:srgbClr val="222222"/>
                </a:solidFill>
                <a:effectLst/>
                <a:latin typeface="Times New Roman" panose="02020603050405020304" pitchFamily="18" charset="0"/>
                <a:cs typeface="Times New Roman" panose="02020603050405020304" pitchFamily="18" charset="0"/>
              </a:rPr>
              <a:t> </a:t>
            </a:r>
            <a:r>
              <a:rPr lang="en-GB" sz="1800" b="0" i="0" dirty="0">
                <a:solidFill>
                  <a:srgbClr val="222222"/>
                </a:solidFill>
                <a:effectLst/>
                <a:latin typeface="Times New Roman" panose="02020603050405020304" pitchFamily="18" charset="0"/>
                <a:cs typeface="Times New Roman" panose="02020603050405020304" pitchFamily="18" charset="0"/>
              </a:rPr>
              <a:t>the client establishes a connection with a server. It sends a segment with SYN and informs the server about the client should start communication, and with what should be its sequence number.</a:t>
            </a:r>
          </a:p>
          <a:p>
            <a:pPr algn="l">
              <a:buFont typeface="Arial" panose="020B0604020202020204" pitchFamily="34" charset="0"/>
              <a:buChar char="•"/>
            </a:pPr>
            <a:r>
              <a:rPr lang="en-GB" sz="1800" b="1" i="0" dirty="0">
                <a:solidFill>
                  <a:srgbClr val="222222"/>
                </a:solidFill>
                <a:effectLst/>
                <a:latin typeface="Times New Roman" panose="02020603050405020304" pitchFamily="18" charset="0"/>
                <a:cs typeface="Times New Roman" panose="02020603050405020304" pitchFamily="18" charset="0"/>
              </a:rPr>
              <a:t>Step 2: </a:t>
            </a:r>
            <a:r>
              <a:rPr lang="en-GB" sz="1800" b="0" i="0" dirty="0">
                <a:solidFill>
                  <a:srgbClr val="222222"/>
                </a:solidFill>
                <a:effectLst/>
                <a:latin typeface="Times New Roman" panose="02020603050405020304" pitchFamily="18" charset="0"/>
                <a:cs typeface="Times New Roman" panose="02020603050405020304" pitchFamily="18" charset="0"/>
              </a:rPr>
              <a:t>In this step </a:t>
            </a:r>
            <a:r>
              <a:rPr lang="en-GB" sz="1800" b="1" i="0" dirty="0">
                <a:solidFill>
                  <a:srgbClr val="222222"/>
                </a:solidFill>
                <a:effectLst/>
                <a:latin typeface="Times New Roman" panose="02020603050405020304" pitchFamily="18" charset="0"/>
                <a:cs typeface="Times New Roman" panose="02020603050405020304" pitchFamily="18" charset="0"/>
              </a:rPr>
              <a:t>s</a:t>
            </a:r>
            <a:r>
              <a:rPr lang="en-GB" sz="1800" b="0" i="0" dirty="0">
                <a:solidFill>
                  <a:srgbClr val="222222"/>
                </a:solidFill>
                <a:effectLst/>
                <a:latin typeface="Times New Roman" panose="02020603050405020304" pitchFamily="18" charset="0"/>
                <a:cs typeface="Times New Roman" panose="02020603050405020304" pitchFamily="18" charset="0"/>
              </a:rPr>
              <a:t>erver responds to the client request with SYN-ACK signal set. ACK helps you to signify the response of segment that is received and SYN signifies what sequence number it should able to start with the segments.</a:t>
            </a:r>
          </a:p>
          <a:p>
            <a:pPr algn="l">
              <a:buFont typeface="Arial" panose="020B0604020202020204" pitchFamily="34" charset="0"/>
              <a:buChar char="•"/>
            </a:pPr>
            <a:r>
              <a:rPr lang="en-GB" sz="1800" b="1" i="0" dirty="0">
                <a:solidFill>
                  <a:srgbClr val="222222"/>
                </a:solidFill>
                <a:effectLst/>
                <a:latin typeface="Times New Roman" panose="02020603050405020304" pitchFamily="18" charset="0"/>
                <a:cs typeface="Times New Roman" panose="02020603050405020304" pitchFamily="18" charset="0"/>
              </a:rPr>
              <a:t>Step 3: </a:t>
            </a:r>
            <a:r>
              <a:rPr lang="en-GB" sz="1800" b="0" i="0" dirty="0">
                <a:solidFill>
                  <a:srgbClr val="222222"/>
                </a:solidFill>
                <a:effectLst/>
                <a:latin typeface="Times New Roman" panose="02020603050405020304" pitchFamily="18" charset="0"/>
                <a:cs typeface="Times New Roman" panose="02020603050405020304" pitchFamily="18" charset="0"/>
              </a:rPr>
              <a:t>In this final step, the client acknowledges the response of the Server, and they both create a stable connection will begin the actual data transfer process.</a:t>
            </a:r>
          </a:p>
          <a:p>
            <a:endParaRPr lang="en-GB" dirty="0"/>
          </a:p>
        </p:txBody>
      </p:sp>
    </p:spTree>
    <p:extLst>
      <p:ext uri="{BB962C8B-B14F-4D97-AF65-F5344CB8AC3E}">
        <p14:creationId xmlns:p14="http://schemas.microsoft.com/office/powerpoint/2010/main" val="1569268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446CA9-E970-4BF0-BDA8-444B6AF98AEA}"/>
              </a:ext>
            </a:extLst>
          </p:cNvPr>
          <p:cNvPicPr>
            <a:picLocks noGrp="1" noChangeAspect="1"/>
          </p:cNvPicPr>
          <p:nvPr>
            <p:ph idx="1"/>
          </p:nvPr>
        </p:nvPicPr>
        <p:blipFill>
          <a:blip r:embed="rId2"/>
          <a:stretch>
            <a:fillRect/>
          </a:stretch>
        </p:blipFill>
        <p:spPr>
          <a:xfrm>
            <a:off x="1739676" y="2710589"/>
            <a:ext cx="8712648" cy="2635385"/>
          </a:xfrm>
        </p:spPr>
      </p:pic>
      <p:pic>
        <p:nvPicPr>
          <p:cNvPr id="3" name="Picture 2">
            <a:extLst>
              <a:ext uri="{FF2B5EF4-FFF2-40B4-BE49-F238E27FC236}">
                <a16:creationId xmlns:a16="http://schemas.microsoft.com/office/drawing/2014/main" id="{43E213DE-5072-435A-8000-C81B3E50BB90}"/>
              </a:ext>
            </a:extLst>
          </p:cNvPr>
          <p:cNvPicPr>
            <a:picLocks noChangeAspect="1"/>
          </p:cNvPicPr>
          <p:nvPr/>
        </p:nvPicPr>
        <p:blipFill>
          <a:blip r:embed="rId3"/>
          <a:stretch>
            <a:fillRect/>
          </a:stretch>
        </p:blipFill>
        <p:spPr>
          <a:xfrm>
            <a:off x="687708" y="1165685"/>
            <a:ext cx="10438655" cy="4814428"/>
          </a:xfrm>
          <a:prstGeom prst="rect">
            <a:avLst/>
          </a:prstGeom>
        </p:spPr>
      </p:pic>
    </p:spTree>
    <p:extLst>
      <p:ext uri="{BB962C8B-B14F-4D97-AF65-F5344CB8AC3E}">
        <p14:creationId xmlns:p14="http://schemas.microsoft.com/office/powerpoint/2010/main" val="2168368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DD5C0-4DAE-441E-A9B5-4F7ED572F3B0}"/>
              </a:ext>
            </a:extLst>
          </p:cNvPr>
          <p:cNvSpPr>
            <a:spLocks noGrp="1"/>
          </p:cNvSpPr>
          <p:nvPr>
            <p:ph idx="1"/>
          </p:nvPr>
        </p:nvSpPr>
        <p:spPr>
          <a:xfrm>
            <a:off x="1066800" y="1738058"/>
            <a:ext cx="10058400" cy="4214686"/>
          </a:xfrm>
        </p:spPr>
        <p:txBody>
          <a:bodyPr>
            <a:normAutofit/>
          </a:bodyPr>
          <a:lstStyle/>
          <a:p>
            <a:pPr algn="l"/>
            <a:r>
              <a:rPr lang="en-GB" sz="1800" b="0" i="0" dirty="0">
                <a:solidFill>
                  <a:srgbClr val="222222"/>
                </a:solidFill>
                <a:effectLst/>
                <a:latin typeface="Times New Roman" panose="02020603050405020304" pitchFamily="18" charset="0"/>
                <a:cs typeface="Times New Roman" panose="02020603050405020304" pitchFamily="18" charset="0"/>
              </a:rPr>
              <a:t>Here is a simple example of the three-way handshake process that is consists of three steps:</a:t>
            </a:r>
          </a:p>
          <a:p>
            <a:pPr algn="l">
              <a:buFont typeface="Arial" panose="020B0604020202020204" pitchFamily="34" charset="0"/>
              <a:buChar char="•"/>
            </a:pPr>
            <a:r>
              <a:rPr lang="en-GB" sz="1800" b="0" i="0" dirty="0">
                <a:solidFill>
                  <a:srgbClr val="222222"/>
                </a:solidFill>
                <a:effectLst/>
                <a:latin typeface="Times New Roman" panose="02020603050405020304" pitchFamily="18" charset="0"/>
                <a:cs typeface="Times New Roman" panose="02020603050405020304" pitchFamily="18" charset="0"/>
              </a:rPr>
              <a:t>Host X begins the connection by sending the TCP SYN packet to its host destination. The packets contain a random sequence number (For example, 4321) that indicates the beginning of the sequence numbers for data that the Host X should transmit.</a:t>
            </a:r>
          </a:p>
          <a:p>
            <a:pPr algn="l">
              <a:buFont typeface="Arial" panose="020B0604020202020204" pitchFamily="34" charset="0"/>
              <a:buChar char="•"/>
            </a:pPr>
            <a:r>
              <a:rPr lang="en-GB" sz="1800" b="0" i="0" dirty="0">
                <a:solidFill>
                  <a:srgbClr val="222222"/>
                </a:solidFill>
                <a:effectLst/>
                <a:latin typeface="Times New Roman" panose="02020603050405020304" pitchFamily="18" charset="0"/>
                <a:cs typeface="Times New Roman" panose="02020603050405020304" pitchFamily="18" charset="0"/>
              </a:rPr>
              <a:t>After that, the Server will receive the packet, and it responds with its sequence number. It’s response also includes the acknowledgment number, that is Host X’s sequence number incremented with 1 (Here, it is 4322).</a:t>
            </a:r>
          </a:p>
          <a:p>
            <a:pPr algn="l">
              <a:buFont typeface="Arial" panose="020B0604020202020204" pitchFamily="34" charset="0"/>
              <a:buChar char="•"/>
            </a:pPr>
            <a:r>
              <a:rPr lang="en-GB" sz="1800" b="0" i="0" dirty="0">
                <a:solidFill>
                  <a:srgbClr val="222222"/>
                </a:solidFill>
                <a:effectLst/>
                <a:latin typeface="Times New Roman" panose="02020603050405020304" pitchFamily="18" charset="0"/>
                <a:cs typeface="Times New Roman" panose="02020603050405020304" pitchFamily="18" charset="0"/>
              </a:rPr>
              <a:t>Host X responds to the Server by sending the acknowledgment number that is mostly server’s sequence number that is incremented by 1.</a:t>
            </a:r>
          </a:p>
          <a:p>
            <a:pPr algn="l"/>
            <a:r>
              <a:rPr lang="en-GB" sz="1800" b="0" i="0" dirty="0">
                <a:solidFill>
                  <a:srgbClr val="222222"/>
                </a:solidFill>
                <a:effectLst/>
                <a:latin typeface="Times New Roman" panose="02020603050405020304" pitchFamily="18" charset="0"/>
                <a:cs typeface="Times New Roman" panose="02020603050405020304" pitchFamily="18" charset="0"/>
              </a:rPr>
              <a:t>After the data transmission process is over, TCP automatically terminates the connection between two separate endpoints.</a:t>
            </a:r>
          </a:p>
          <a:p>
            <a:endParaRPr lang="en-GB" dirty="0"/>
          </a:p>
        </p:txBody>
      </p:sp>
    </p:spTree>
    <p:extLst>
      <p:ext uri="{BB962C8B-B14F-4D97-AF65-F5344CB8AC3E}">
        <p14:creationId xmlns:p14="http://schemas.microsoft.com/office/powerpoint/2010/main" val="23069031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D31EE-7FE3-4EBD-AA9F-BB112E658E28}"/>
              </a:ext>
            </a:extLst>
          </p:cNvPr>
          <p:cNvSpPr>
            <a:spLocks noGrp="1"/>
          </p:cNvSpPr>
          <p:nvPr>
            <p:ph idx="1"/>
          </p:nvPr>
        </p:nvSpPr>
        <p:spPr>
          <a:xfrm>
            <a:off x="1066800" y="900440"/>
            <a:ext cx="10058400" cy="5052304"/>
          </a:xfrm>
        </p:spPr>
        <p:txBody>
          <a:bodyPr>
            <a:normAutofit fontScale="92500" lnSpcReduction="10000"/>
          </a:bodyPr>
          <a:lstStyle/>
          <a:p>
            <a:pPr marL="0" indent="0" algn="l">
              <a:buNone/>
            </a:pPr>
            <a:r>
              <a:rPr lang="en-GB" sz="1900" b="1" i="0" dirty="0">
                <a:solidFill>
                  <a:srgbClr val="222222"/>
                </a:solidFill>
                <a:effectLst/>
                <a:latin typeface="Times New Roman" panose="02020603050405020304" pitchFamily="18" charset="0"/>
                <a:cs typeface="Times New Roman" panose="02020603050405020304" pitchFamily="18" charset="0"/>
              </a:rPr>
              <a:t>Summary</a:t>
            </a:r>
          </a:p>
          <a:p>
            <a:pPr algn="l">
              <a:buFont typeface="Arial" panose="020B0604020202020204" pitchFamily="34" charset="0"/>
              <a:buChar char="•"/>
            </a:pPr>
            <a:r>
              <a:rPr lang="en-GB" sz="1900" b="0" i="0" dirty="0">
                <a:solidFill>
                  <a:srgbClr val="222222"/>
                </a:solidFill>
                <a:effectLst/>
                <a:latin typeface="Times New Roman" panose="02020603050405020304" pitchFamily="18" charset="0"/>
                <a:cs typeface="Times New Roman" panose="02020603050405020304" pitchFamily="18" charset="0"/>
              </a:rPr>
              <a:t>TCP 3-way handshake or three-way handshake or TCP 3-way handshake is a process which is used in a TCP/IP network to make a connection between server and client.</a:t>
            </a:r>
          </a:p>
          <a:p>
            <a:pPr algn="l">
              <a:buFont typeface="Arial" panose="020B0604020202020204" pitchFamily="34" charset="0"/>
              <a:buChar char="•"/>
            </a:pPr>
            <a:r>
              <a:rPr lang="en-GB" sz="1900" b="0" i="0" dirty="0" err="1">
                <a:solidFill>
                  <a:srgbClr val="222222"/>
                </a:solidFill>
                <a:effectLst/>
                <a:latin typeface="Times New Roman" panose="02020603050405020304" pitchFamily="18" charset="0"/>
                <a:cs typeface="Times New Roman" panose="02020603050405020304" pitchFamily="18" charset="0"/>
              </a:rPr>
              <a:t>Syn</a:t>
            </a:r>
            <a:r>
              <a:rPr lang="en-GB" sz="1900" b="0" i="0" dirty="0">
                <a:solidFill>
                  <a:srgbClr val="222222"/>
                </a:solidFill>
                <a:effectLst/>
                <a:latin typeface="Times New Roman" panose="02020603050405020304" pitchFamily="18" charset="0"/>
                <a:cs typeface="Times New Roman" panose="02020603050405020304" pitchFamily="18" charset="0"/>
              </a:rPr>
              <a:t> use to initiate and establish a connection</a:t>
            </a:r>
          </a:p>
          <a:p>
            <a:pPr algn="l">
              <a:buFont typeface="Arial" panose="020B0604020202020204" pitchFamily="34" charset="0"/>
              <a:buChar char="•"/>
            </a:pPr>
            <a:r>
              <a:rPr lang="en-GB" sz="1900" b="0" i="0" dirty="0">
                <a:solidFill>
                  <a:srgbClr val="222222"/>
                </a:solidFill>
                <a:effectLst/>
                <a:latin typeface="Times New Roman" panose="02020603050405020304" pitchFamily="18" charset="0"/>
                <a:cs typeface="Times New Roman" panose="02020603050405020304" pitchFamily="18" charset="0"/>
              </a:rPr>
              <a:t>ACK helps to confirm to the other side that it has received the SYN.</a:t>
            </a:r>
          </a:p>
          <a:p>
            <a:pPr algn="l">
              <a:buFont typeface="Arial" panose="020B0604020202020204" pitchFamily="34" charset="0"/>
              <a:buChar char="•"/>
            </a:pPr>
            <a:r>
              <a:rPr lang="en-GB" sz="1900" b="0" i="0" dirty="0">
                <a:solidFill>
                  <a:srgbClr val="222222"/>
                </a:solidFill>
                <a:effectLst/>
                <a:latin typeface="Times New Roman" panose="02020603050405020304" pitchFamily="18" charset="0"/>
                <a:cs typeface="Times New Roman" panose="02020603050405020304" pitchFamily="18" charset="0"/>
              </a:rPr>
              <a:t>SYN-ACK is a SYN message from local device and ACK of the earlier packet.</a:t>
            </a:r>
          </a:p>
          <a:p>
            <a:pPr algn="l">
              <a:buFont typeface="Arial" panose="020B0604020202020204" pitchFamily="34" charset="0"/>
              <a:buChar char="•"/>
            </a:pPr>
            <a:r>
              <a:rPr lang="en-GB" sz="1900" b="0" i="0" dirty="0">
                <a:solidFill>
                  <a:srgbClr val="222222"/>
                </a:solidFill>
                <a:effectLst/>
                <a:latin typeface="Times New Roman" panose="02020603050405020304" pitchFamily="18" charset="0"/>
                <a:cs typeface="Times New Roman" panose="02020603050405020304" pitchFamily="18" charset="0"/>
              </a:rPr>
              <a:t>FIN is used for terminating a connection.</a:t>
            </a:r>
          </a:p>
          <a:p>
            <a:pPr algn="l">
              <a:buFont typeface="Arial" panose="020B0604020202020204" pitchFamily="34" charset="0"/>
              <a:buChar char="•"/>
            </a:pPr>
            <a:r>
              <a:rPr lang="en-GB" sz="1900" b="0" i="0" dirty="0">
                <a:solidFill>
                  <a:srgbClr val="222222"/>
                </a:solidFill>
                <a:effectLst/>
                <a:latin typeface="Times New Roman" panose="02020603050405020304" pitchFamily="18" charset="0"/>
                <a:cs typeface="Times New Roman" panose="02020603050405020304" pitchFamily="18" charset="0"/>
              </a:rPr>
              <a:t>TCP handshake process, a client needs to initiate the conversation by requesting a communication session with the Server</a:t>
            </a:r>
          </a:p>
          <a:p>
            <a:pPr algn="l">
              <a:buFont typeface="Arial" panose="020B0604020202020204" pitchFamily="34" charset="0"/>
              <a:buChar char="•"/>
            </a:pPr>
            <a:r>
              <a:rPr lang="en-GB" sz="1900" b="0" i="0" dirty="0">
                <a:solidFill>
                  <a:srgbClr val="222222"/>
                </a:solidFill>
                <a:effectLst/>
                <a:latin typeface="Times New Roman" panose="02020603050405020304" pitchFamily="18" charset="0"/>
                <a:cs typeface="Times New Roman" panose="02020603050405020304" pitchFamily="18" charset="0"/>
              </a:rPr>
              <a:t>In the first step, the client establishes a connection with a server</a:t>
            </a:r>
          </a:p>
          <a:p>
            <a:pPr algn="l">
              <a:buFont typeface="Arial" panose="020B0604020202020204" pitchFamily="34" charset="0"/>
              <a:buChar char="•"/>
            </a:pPr>
            <a:r>
              <a:rPr lang="en-GB" sz="1900" b="0" i="0" dirty="0">
                <a:solidFill>
                  <a:srgbClr val="222222"/>
                </a:solidFill>
                <a:effectLst/>
                <a:latin typeface="Times New Roman" panose="02020603050405020304" pitchFamily="18" charset="0"/>
                <a:cs typeface="Times New Roman" panose="02020603050405020304" pitchFamily="18" charset="0"/>
              </a:rPr>
              <a:t>In this second step, the server responds to the client request with SYN-ACK signal set</a:t>
            </a:r>
          </a:p>
          <a:p>
            <a:pPr algn="l">
              <a:buFont typeface="Arial" panose="020B0604020202020204" pitchFamily="34" charset="0"/>
              <a:buChar char="•"/>
            </a:pPr>
            <a:r>
              <a:rPr lang="en-GB" sz="1900" b="0" i="0" dirty="0">
                <a:solidFill>
                  <a:srgbClr val="222222"/>
                </a:solidFill>
                <a:effectLst/>
                <a:latin typeface="Times New Roman" panose="02020603050405020304" pitchFamily="18" charset="0"/>
                <a:cs typeface="Times New Roman" panose="02020603050405020304" pitchFamily="18" charset="0"/>
              </a:rPr>
              <a:t>In this final step, the client acknowledges the response of the Server</a:t>
            </a:r>
          </a:p>
          <a:p>
            <a:pPr algn="l">
              <a:buFont typeface="Arial" panose="020B0604020202020204" pitchFamily="34" charset="0"/>
              <a:buChar char="•"/>
            </a:pPr>
            <a:r>
              <a:rPr lang="en-GB" sz="1900" b="0" i="0" dirty="0">
                <a:solidFill>
                  <a:srgbClr val="222222"/>
                </a:solidFill>
                <a:effectLst/>
                <a:latin typeface="Times New Roman" panose="02020603050405020304" pitchFamily="18" charset="0"/>
                <a:cs typeface="Times New Roman" panose="02020603050405020304" pitchFamily="18" charset="0"/>
              </a:rPr>
              <a:t>TCP automatically terminates the connection between two separate endpoints.</a:t>
            </a:r>
          </a:p>
          <a:p>
            <a:endParaRPr lang="en-GB" dirty="0"/>
          </a:p>
        </p:txBody>
      </p:sp>
    </p:spTree>
    <p:extLst>
      <p:ext uri="{BB962C8B-B14F-4D97-AF65-F5344CB8AC3E}">
        <p14:creationId xmlns:p14="http://schemas.microsoft.com/office/powerpoint/2010/main" val="4237497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B89DC-3C55-4BD9-9B0A-C37CB1A70B2B}"/>
              </a:ext>
            </a:extLst>
          </p:cNvPr>
          <p:cNvSpPr>
            <a:spLocks noGrp="1"/>
          </p:cNvSpPr>
          <p:nvPr>
            <p:ph idx="1"/>
          </p:nvPr>
        </p:nvSpPr>
        <p:spPr>
          <a:xfrm>
            <a:off x="1066800" y="1361130"/>
            <a:ext cx="10058400" cy="4591614"/>
          </a:xfrm>
        </p:spPr>
        <p:txBody>
          <a:bodyPr/>
          <a:lstStyle/>
          <a:p>
            <a:pPr algn="just"/>
            <a:r>
              <a:rPr lang="en-GB" sz="1400" b="1" i="0" dirty="0">
                <a:solidFill>
                  <a:srgbClr val="333333"/>
                </a:solidFill>
                <a:effectLst/>
                <a:latin typeface="Times New Roman" panose="02020603050405020304" pitchFamily="18" charset="0"/>
                <a:cs typeface="Times New Roman" panose="02020603050405020304" pitchFamily="18" charset="0"/>
              </a:rPr>
              <a:t>Error Control</a:t>
            </a:r>
            <a:endParaRPr lang="en-GB" sz="1400"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400" b="0" i="0" dirty="0">
                <a:solidFill>
                  <a:srgbClr val="000000"/>
                </a:solidFill>
                <a:effectLst/>
                <a:latin typeface="Times New Roman" panose="02020603050405020304" pitchFamily="18" charset="0"/>
                <a:cs typeface="Times New Roman" panose="02020603050405020304" pitchFamily="18" charset="0"/>
              </a:rPr>
              <a:t>The primary role of reliability is </a:t>
            </a:r>
            <a:r>
              <a:rPr lang="en-GB" sz="1400" b="1" i="0" dirty="0">
                <a:solidFill>
                  <a:srgbClr val="000000"/>
                </a:solidFill>
                <a:effectLst/>
                <a:latin typeface="Times New Roman" panose="02020603050405020304" pitchFamily="18" charset="0"/>
                <a:cs typeface="Times New Roman" panose="02020603050405020304" pitchFamily="18" charset="0"/>
              </a:rPr>
              <a:t>Error Control</a:t>
            </a:r>
            <a:r>
              <a:rPr lang="en-GB" sz="1400" b="0" i="0" dirty="0">
                <a:solidFill>
                  <a:srgbClr val="000000"/>
                </a:solidFill>
                <a:effectLst/>
                <a:latin typeface="Times New Roman" panose="02020603050405020304" pitchFamily="18" charset="0"/>
                <a:cs typeface="Times New Roman" panose="02020603050405020304" pitchFamily="18" charset="0"/>
              </a:rPr>
              <a:t>. In reality, no transmission will be 100 percent error-free delivery. Therefore, transport layer protocols are designed to provide error-free transmission.</a:t>
            </a:r>
          </a:p>
          <a:p>
            <a:pPr algn="just"/>
            <a:r>
              <a:rPr lang="en-GB" b="1" i="0" dirty="0">
                <a:solidFill>
                  <a:srgbClr val="333333"/>
                </a:solidFill>
                <a:effectLst/>
                <a:latin typeface="Times New Roman" panose="02020603050405020304" pitchFamily="18" charset="0"/>
                <a:cs typeface="Times New Roman" panose="02020603050405020304" pitchFamily="18" charset="0"/>
              </a:rPr>
              <a:t>Sequence Control</a:t>
            </a:r>
            <a:endParaRPr lang="en-GB"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b="0" i="0" dirty="0">
                <a:solidFill>
                  <a:srgbClr val="000000"/>
                </a:solidFill>
                <a:effectLst/>
                <a:latin typeface="Times New Roman" panose="02020603050405020304" pitchFamily="18" charset="0"/>
                <a:cs typeface="Times New Roman" panose="02020603050405020304" pitchFamily="18" charset="0"/>
              </a:rPr>
              <a:t>The second aspect of the reliability is sequence control which is implemented at the transport layer.</a:t>
            </a:r>
          </a:p>
          <a:p>
            <a:pPr algn="just">
              <a:buFont typeface="Arial" panose="020B0604020202020204" pitchFamily="34" charset="0"/>
              <a:buChar char="•"/>
            </a:pPr>
            <a:r>
              <a:rPr lang="en-GB" b="0" i="0" dirty="0">
                <a:solidFill>
                  <a:srgbClr val="000000"/>
                </a:solidFill>
                <a:effectLst/>
                <a:latin typeface="Times New Roman" panose="02020603050405020304" pitchFamily="18" charset="0"/>
                <a:cs typeface="Times New Roman" panose="02020603050405020304" pitchFamily="18" charset="0"/>
              </a:rPr>
              <a:t>On the sending end, the transport layer is responsible for ensuring that the packets received from the upper layers can be used by the lower layers. On the receiving end, it ensures that the various segments of a transmission can be correctly reassembled</a:t>
            </a:r>
            <a:r>
              <a:rPr lang="en-GB" b="0" i="0" dirty="0">
                <a:solidFill>
                  <a:srgbClr val="000000"/>
                </a:solidFill>
                <a:effectLst/>
                <a:latin typeface="inter-regular"/>
              </a:rPr>
              <a:t>.</a:t>
            </a:r>
          </a:p>
          <a:p>
            <a:pPr algn="just"/>
            <a:r>
              <a:rPr lang="en-GB" b="1" i="0" dirty="0">
                <a:solidFill>
                  <a:srgbClr val="333333"/>
                </a:solidFill>
                <a:effectLst/>
                <a:latin typeface="inter-bold"/>
              </a:rPr>
              <a:t>Loss Control</a:t>
            </a:r>
            <a:endParaRPr lang="en-GB" b="0" i="0" dirty="0">
              <a:solidFill>
                <a:srgbClr val="333333"/>
              </a:solidFill>
              <a:effectLst/>
              <a:latin typeface="inter-regular"/>
            </a:endParaRPr>
          </a:p>
          <a:p>
            <a:pPr algn="just"/>
            <a:r>
              <a:rPr lang="en-GB" b="0" i="0" dirty="0">
                <a:solidFill>
                  <a:srgbClr val="333333"/>
                </a:solidFill>
                <a:effectLst/>
                <a:latin typeface="inter-regular"/>
              </a:rPr>
              <a:t>Loss Control is a third aspect of reliability. The transport layer ensures that all the fragments of a transmission arrive at the destination, not some of them. On the sending end, all the fragments of transmission are given sequence numbers by a transport layer. These sequence numbers allow the </a:t>
            </a:r>
            <a:r>
              <a:rPr lang="en-GB" b="0" i="0" dirty="0" err="1">
                <a:solidFill>
                  <a:srgbClr val="333333"/>
                </a:solidFill>
                <a:effectLst/>
                <a:latin typeface="inter-regular"/>
              </a:rPr>
              <a:t>receiver?s</a:t>
            </a:r>
            <a:r>
              <a:rPr lang="en-GB" b="0" i="0" dirty="0">
                <a:solidFill>
                  <a:srgbClr val="333333"/>
                </a:solidFill>
                <a:effectLst/>
                <a:latin typeface="inter-regular"/>
              </a:rPr>
              <a:t> transport layer to identify the missing segment.</a:t>
            </a:r>
          </a:p>
          <a:p>
            <a:pPr marL="0" indent="0">
              <a:buNone/>
            </a:pPr>
            <a:endParaRPr lang="en-GB" dirty="0"/>
          </a:p>
        </p:txBody>
      </p:sp>
    </p:spTree>
    <p:extLst>
      <p:ext uri="{BB962C8B-B14F-4D97-AF65-F5344CB8AC3E}">
        <p14:creationId xmlns:p14="http://schemas.microsoft.com/office/powerpoint/2010/main" val="1796377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132F-2CDD-46E9-8FE9-AA2B82A3FD64}"/>
              </a:ext>
            </a:extLst>
          </p:cNvPr>
          <p:cNvSpPr>
            <a:spLocks noGrp="1"/>
          </p:cNvSpPr>
          <p:nvPr>
            <p:ph type="title"/>
          </p:nvPr>
        </p:nvSpPr>
        <p:spPr/>
        <p:txBody>
          <a:bodyPr/>
          <a:lstStyle/>
          <a:p>
            <a:pPr algn="ctr"/>
            <a:r>
              <a:rPr lang="en-GB" dirty="0"/>
              <a:t>Data Transfer in TCP</a:t>
            </a:r>
          </a:p>
        </p:txBody>
      </p:sp>
      <p:pic>
        <p:nvPicPr>
          <p:cNvPr id="5" name="Content Placeholder 4">
            <a:extLst>
              <a:ext uri="{FF2B5EF4-FFF2-40B4-BE49-F238E27FC236}">
                <a16:creationId xmlns:a16="http://schemas.microsoft.com/office/drawing/2014/main" id="{4CA41E68-9F62-4050-B638-DB3265F772E1}"/>
              </a:ext>
            </a:extLst>
          </p:cNvPr>
          <p:cNvPicPr>
            <a:picLocks noGrp="1" noChangeAspect="1"/>
          </p:cNvPicPr>
          <p:nvPr>
            <p:ph idx="1"/>
          </p:nvPr>
        </p:nvPicPr>
        <p:blipFill>
          <a:blip r:embed="rId2"/>
          <a:stretch>
            <a:fillRect/>
          </a:stretch>
        </p:blipFill>
        <p:spPr>
          <a:xfrm>
            <a:off x="2530067" y="2103438"/>
            <a:ext cx="7131866" cy="3849687"/>
          </a:xfrm>
        </p:spPr>
      </p:pic>
    </p:spTree>
    <p:extLst>
      <p:ext uri="{BB962C8B-B14F-4D97-AF65-F5344CB8AC3E}">
        <p14:creationId xmlns:p14="http://schemas.microsoft.com/office/powerpoint/2010/main" val="22574949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A339-0450-4FD1-8F90-217DD6B1FAB6}"/>
              </a:ext>
            </a:extLst>
          </p:cNvPr>
          <p:cNvSpPr>
            <a:spLocks noGrp="1"/>
          </p:cNvSpPr>
          <p:nvPr>
            <p:ph type="title"/>
          </p:nvPr>
        </p:nvSpPr>
        <p:spPr/>
        <p:txBody>
          <a:bodyPr/>
          <a:lstStyle/>
          <a:p>
            <a:pPr algn="ctr"/>
            <a:r>
              <a:rPr lang="en-GB" dirty="0"/>
              <a:t>Connection termination in TCP</a:t>
            </a:r>
          </a:p>
        </p:txBody>
      </p:sp>
      <p:pic>
        <p:nvPicPr>
          <p:cNvPr id="5" name="Content Placeholder 4">
            <a:extLst>
              <a:ext uri="{FF2B5EF4-FFF2-40B4-BE49-F238E27FC236}">
                <a16:creationId xmlns:a16="http://schemas.microsoft.com/office/drawing/2014/main" id="{B16EFB64-71A8-4072-8AF4-765B67E7A560}"/>
              </a:ext>
            </a:extLst>
          </p:cNvPr>
          <p:cNvPicPr>
            <a:picLocks noGrp="1" noChangeAspect="1"/>
          </p:cNvPicPr>
          <p:nvPr>
            <p:ph idx="1"/>
          </p:nvPr>
        </p:nvPicPr>
        <p:blipFill>
          <a:blip r:embed="rId2"/>
          <a:stretch>
            <a:fillRect/>
          </a:stretch>
        </p:blipFill>
        <p:spPr>
          <a:xfrm>
            <a:off x="2481944" y="2103438"/>
            <a:ext cx="7550330" cy="3849687"/>
          </a:xfrm>
        </p:spPr>
      </p:pic>
    </p:spTree>
    <p:extLst>
      <p:ext uri="{BB962C8B-B14F-4D97-AF65-F5344CB8AC3E}">
        <p14:creationId xmlns:p14="http://schemas.microsoft.com/office/powerpoint/2010/main" val="41611397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D76C6-C9A5-4DE3-98E1-0E65C9C5C041}"/>
              </a:ext>
            </a:extLst>
          </p:cNvPr>
          <p:cNvSpPr>
            <a:spLocks noGrp="1"/>
          </p:cNvSpPr>
          <p:nvPr>
            <p:ph type="title"/>
          </p:nvPr>
        </p:nvSpPr>
        <p:spPr/>
        <p:txBody>
          <a:bodyPr>
            <a:normAutofit fontScale="90000"/>
          </a:bodyPr>
          <a:lstStyle/>
          <a:p>
            <a:pPr algn="ctr" rtl="0">
              <a:spcBef>
                <a:spcPts val="0"/>
              </a:spcBef>
              <a:spcAft>
                <a:spcPts val="0"/>
              </a:spcAft>
            </a:pPr>
            <a:r>
              <a:rPr lang="en-GB" sz="4400" b="1" i="0" u="none" strike="noStrike" dirty="0">
                <a:solidFill>
                  <a:srgbClr val="000000"/>
                </a:solidFill>
                <a:effectLst/>
                <a:latin typeface="Times New Roman" panose="02020603050405020304" pitchFamily="18" charset="0"/>
                <a:cs typeface="Times New Roman" panose="02020603050405020304" pitchFamily="18" charset="0"/>
              </a:rPr>
              <a:t>TRANSPORT-LAYER PROTOCOLS </a:t>
            </a:r>
            <a:br>
              <a:rPr lang="en-GB" sz="4400" b="0" dirty="0">
                <a:effectLst/>
                <a:latin typeface="Times New Roman" panose="02020603050405020304" pitchFamily="18" charset="0"/>
                <a:cs typeface="Times New Roman" panose="02020603050405020304" pitchFamily="18" charset="0"/>
              </a:rPr>
            </a:br>
            <a:br>
              <a:rPr lang="en-GB" dirty="0"/>
            </a:br>
            <a:endParaRPr lang="en-GB" dirty="0"/>
          </a:p>
        </p:txBody>
      </p:sp>
      <p:sp>
        <p:nvSpPr>
          <p:cNvPr id="3" name="Content Placeholder 2">
            <a:extLst>
              <a:ext uri="{FF2B5EF4-FFF2-40B4-BE49-F238E27FC236}">
                <a16:creationId xmlns:a16="http://schemas.microsoft.com/office/drawing/2014/main" id="{5BD84A45-E32D-4F6E-A489-4B448D4FAAB8}"/>
              </a:ext>
            </a:extLst>
          </p:cNvPr>
          <p:cNvSpPr>
            <a:spLocks noGrp="1"/>
          </p:cNvSpPr>
          <p:nvPr>
            <p:ph idx="1"/>
          </p:nvPr>
        </p:nvSpPr>
        <p:spPr>
          <a:xfrm>
            <a:off x="1066800" y="1358537"/>
            <a:ext cx="10058400" cy="4594207"/>
          </a:xfrm>
        </p:spPr>
        <p:txBody>
          <a:bodyPr/>
          <a:lstStyle/>
          <a:p>
            <a:pPr rtl="0" fontAlgn="base">
              <a:spcBef>
                <a:spcPts val="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Simple connectionless protocol</a:t>
            </a:r>
            <a:endParaRPr lang="en-GB"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GB" sz="2400" b="0" i="0" u="none" strike="noStrike" dirty="0">
                <a:solidFill>
                  <a:srgbClr val="000000"/>
                </a:solidFill>
                <a:effectLst/>
                <a:latin typeface="Calibri" panose="020F0502020204030204" pitchFamily="34" charset="0"/>
              </a:rPr>
              <a:t>No flow control and error control</a:t>
            </a:r>
            <a:endParaRPr lang="en-GB"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GB" sz="2800" b="0" i="0" u="none" strike="noStrike" dirty="0">
                <a:solidFill>
                  <a:srgbClr val="000000"/>
                </a:solidFill>
                <a:effectLst/>
                <a:latin typeface="Calibri" panose="020F0502020204030204" pitchFamily="34" charset="0"/>
              </a:rPr>
              <a:t>Connection-oriented protocol</a:t>
            </a:r>
            <a:endParaRPr lang="en-GB"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GB" sz="2400" b="0" i="0" u="none" strike="noStrike" dirty="0">
                <a:solidFill>
                  <a:srgbClr val="000000"/>
                </a:solidFill>
                <a:effectLst/>
                <a:latin typeface="Calibri" panose="020F0502020204030204" pitchFamily="34" charset="0"/>
              </a:rPr>
              <a:t>Stop-and-Wait protocol</a:t>
            </a:r>
            <a:endParaRPr lang="en-GB" sz="2400" b="0" i="0" u="none" strike="noStrike" dirty="0">
              <a:solidFill>
                <a:srgbClr val="000000"/>
              </a:solidFill>
              <a:effectLst/>
              <a:latin typeface="Arial" panose="020B0604020202020204" pitchFamily="34" charset="0"/>
            </a:endParaRPr>
          </a:p>
          <a:p>
            <a:pPr marL="1143000" lvl="2" indent="-228600" rtl="0" fontAlgn="base">
              <a:spcBef>
                <a:spcPts val="500"/>
              </a:spcBef>
              <a:spcAft>
                <a:spcPts val="0"/>
              </a:spcAft>
              <a:buFont typeface="Arial" panose="020B0604020202020204" pitchFamily="34" charset="0"/>
              <a:buChar char="•"/>
            </a:pPr>
            <a:r>
              <a:rPr lang="en-GB" sz="2000" b="0" i="0" u="none" strike="noStrike" dirty="0">
                <a:solidFill>
                  <a:srgbClr val="000000"/>
                </a:solidFill>
                <a:effectLst/>
                <a:latin typeface="Calibri" panose="020F0502020204030204" pitchFamily="34" charset="0"/>
              </a:rPr>
              <a:t>Provide flow and error control</a:t>
            </a:r>
            <a:endParaRPr lang="en-GB" sz="20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GB" sz="2400" b="0" i="0" u="none" strike="noStrike" dirty="0">
                <a:solidFill>
                  <a:srgbClr val="000000"/>
                </a:solidFill>
                <a:effectLst/>
                <a:latin typeface="Calibri" panose="020F0502020204030204" pitchFamily="34" charset="0"/>
              </a:rPr>
              <a:t>Go-Back-N protocol</a:t>
            </a:r>
            <a:endParaRPr lang="en-GB" sz="2400" b="0" i="0" u="none" strike="noStrike" dirty="0">
              <a:solidFill>
                <a:srgbClr val="000000"/>
              </a:solidFill>
              <a:effectLst/>
              <a:latin typeface="Arial" panose="020B0604020202020204" pitchFamily="34" charset="0"/>
            </a:endParaRPr>
          </a:p>
          <a:p>
            <a:pPr marL="1143000" lvl="2" indent="-228600" rtl="0" fontAlgn="base">
              <a:spcBef>
                <a:spcPts val="500"/>
              </a:spcBef>
              <a:spcAft>
                <a:spcPts val="0"/>
              </a:spcAft>
              <a:buFont typeface="Arial" panose="020B0604020202020204" pitchFamily="34" charset="0"/>
              <a:buChar char="•"/>
            </a:pPr>
            <a:r>
              <a:rPr lang="en-GB" sz="2000" b="0" i="0" u="none" strike="noStrike" dirty="0">
                <a:solidFill>
                  <a:srgbClr val="000000"/>
                </a:solidFill>
                <a:effectLst/>
                <a:latin typeface="Calibri" panose="020F0502020204030204" pitchFamily="34" charset="0"/>
              </a:rPr>
              <a:t>Efficient version of Stop-and-Wait protocol</a:t>
            </a:r>
            <a:endParaRPr lang="en-GB" sz="20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GB" sz="2400" b="0" i="0" u="none" strike="noStrike" dirty="0">
                <a:solidFill>
                  <a:srgbClr val="000000"/>
                </a:solidFill>
                <a:effectLst/>
                <a:latin typeface="Calibri" panose="020F0502020204030204" pitchFamily="34" charset="0"/>
              </a:rPr>
              <a:t>Selective-Repeat Protocol</a:t>
            </a:r>
            <a:endParaRPr lang="en-GB" sz="2400" b="0" i="0" u="none" strike="noStrike" dirty="0">
              <a:solidFill>
                <a:srgbClr val="000000"/>
              </a:solidFill>
              <a:effectLst/>
              <a:latin typeface="Arial" panose="020B0604020202020204" pitchFamily="34" charset="0"/>
            </a:endParaRPr>
          </a:p>
          <a:p>
            <a:pPr marL="1143000" lvl="2" indent="-228600" rtl="0" fontAlgn="base">
              <a:spcBef>
                <a:spcPts val="500"/>
              </a:spcBef>
              <a:spcAft>
                <a:spcPts val="0"/>
              </a:spcAft>
              <a:buFont typeface="Arial" panose="020B0604020202020204" pitchFamily="34" charset="0"/>
              <a:buChar char="•"/>
            </a:pPr>
            <a:r>
              <a:rPr lang="en-GB" sz="2000" b="0" i="0" u="none" strike="noStrike" dirty="0">
                <a:solidFill>
                  <a:srgbClr val="000000"/>
                </a:solidFill>
                <a:effectLst/>
                <a:latin typeface="Calibri" panose="020F0502020204030204" pitchFamily="34" charset="0"/>
              </a:rPr>
              <a:t>Suited to handle packet loss</a:t>
            </a:r>
            <a:endParaRPr lang="en-GB" sz="20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GB" sz="2400" b="0" i="0" u="none" strike="noStrike" dirty="0">
                <a:solidFill>
                  <a:srgbClr val="000000"/>
                </a:solidFill>
                <a:effectLst/>
                <a:latin typeface="Calibri" panose="020F0502020204030204" pitchFamily="34" charset="0"/>
              </a:rPr>
              <a:t>Piggybacking</a:t>
            </a:r>
            <a:endParaRPr lang="en-GB" sz="2400" b="0" i="0" u="none" strike="noStrike" dirty="0">
              <a:solidFill>
                <a:srgbClr val="000000"/>
              </a:solidFill>
              <a:effectLst/>
              <a:latin typeface="Arial" panose="020B0604020202020204" pitchFamily="34" charset="0"/>
            </a:endParaRPr>
          </a:p>
          <a:p>
            <a:endParaRPr lang="en-GB" dirty="0"/>
          </a:p>
        </p:txBody>
      </p:sp>
    </p:spTree>
    <p:extLst>
      <p:ext uri="{BB962C8B-B14F-4D97-AF65-F5344CB8AC3E}">
        <p14:creationId xmlns:p14="http://schemas.microsoft.com/office/powerpoint/2010/main" val="1505814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A18A-AEFD-4C82-8E1A-557516F75CE9}"/>
              </a:ext>
            </a:extLst>
          </p:cNvPr>
          <p:cNvSpPr>
            <a:spLocks noGrp="1"/>
          </p:cNvSpPr>
          <p:nvPr>
            <p:ph type="title"/>
          </p:nvPr>
        </p:nvSpPr>
        <p:spPr/>
        <p:txBody>
          <a:bodyPr/>
          <a:lstStyle/>
          <a:p>
            <a:pPr algn="ctr"/>
            <a:r>
              <a:rPr lang="en-GB" dirty="0"/>
              <a:t>Simple Protocol</a:t>
            </a:r>
          </a:p>
        </p:txBody>
      </p:sp>
      <p:pic>
        <p:nvPicPr>
          <p:cNvPr id="5" name="Content Placeholder 4">
            <a:extLst>
              <a:ext uri="{FF2B5EF4-FFF2-40B4-BE49-F238E27FC236}">
                <a16:creationId xmlns:a16="http://schemas.microsoft.com/office/drawing/2014/main" id="{167741D1-8B08-4026-885E-00FC761A0908}"/>
              </a:ext>
            </a:extLst>
          </p:cNvPr>
          <p:cNvPicPr>
            <a:picLocks noGrp="1" noChangeAspect="1"/>
          </p:cNvPicPr>
          <p:nvPr>
            <p:ph idx="1"/>
          </p:nvPr>
        </p:nvPicPr>
        <p:blipFill>
          <a:blip r:embed="rId2"/>
          <a:stretch>
            <a:fillRect/>
          </a:stretch>
        </p:blipFill>
        <p:spPr>
          <a:xfrm>
            <a:off x="1703157" y="1814840"/>
            <a:ext cx="8662370" cy="4400566"/>
          </a:xfrm>
        </p:spPr>
      </p:pic>
    </p:spTree>
    <p:extLst>
      <p:ext uri="{BB962C8B-B14F-4D97-AF65-F5344CB8AC3E}">
        <p14:creationId xmlns:p14="http://schemas.microsoft.com/office/powerpoint/2010/main" val="41759099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FE2834-55E1-42DD-877F-B79E1AD0D45B}"/>
              </a:ext>
            </a:extLst>
          </p:cNvPr>
          <p:cNvPicPr>
            <a:picLocks noGrp="1" noChangeAspect="1"/>
          </p:cNvPicPr>
          <p:nvPr>
            <p:ph idx="1"/>
          </p:nvPr>
        </p:nvPicPr>
        <p:blipFill>
          <a:blip r:embed="rId2"/>
          <a:stretch>
            <a:fillRect/>
          </a:stretch>
        </p:blipFill>
        <p:spPr>
          <a:xfrm>
            <a:off x="1528652" y="1416972"/>
            <a:ext cx="8976477" cy="4536154"/>
          </a:xfrm>
        </p:spPr>
      </p:pic>
    </p:spTree>
    <p:extLst>
      <p:ext uri="{BB962C8B-B14F-4D97-AF65-F5344CB8AC3E}">
        <p14:creationId xmlns:p14="http://schemas.microsoft.com/office/powerpoint/2010/main" val="1266733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AEC462-A910-46B5-9727-598AC87BF51F}"/>
              </a:ext>
            </a:extLst>
          </p:cNvPr>
          <p:cNvPicPr>
            <a:picLocks noGrp="1" noChangeAspect="1"/>
          </p:cNvPicPr>
          <p:nvPr>
            <p:ph idx="1"/>
          </p:nvPr>
        </p:nvPicPr>
        <p:blipFill>
          <a:blip r:embed="rId2"/>
          <a:stretch>
            <a:fillRect/>
          </a:stretch>
        </p:blipFill>
        <p:spPr>
          <a:xfrm>
            <a:off x="1012122" y="1612416"/>
            <a:ext cx="9793154" cy="4340710"/>
          </a:xfrm>
        </p:spPr>
      </p:pic>
    </p:spTree>
    <p:extLst>
      <p:ext uri="{BB962C8B-B14F-4D97-AF65-F5344CB8AC3E}">
        <p14:creationId xmlns:p14="http://schemas.microsoft.com/office/powerpoint/2010/main" val="3477786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02B1-C48E-4266-860E-7BCECE655081}"/>
              </a:ext>
            </a:extLst>
          </p:cNvPr>
          <p:cNvSpPr>
            <a:spLocks noGrp="1"/>
          </p:cNvSpPr>
          <p:nvPr>
            <p:ph type="title"/>
          </p:nvPr>
        </p:nvSpPr>
        <p:spPr/>
        <p:txBody>
          <a:bodyPr/>
          <a:lstStyle/>
          <a:p>
            <a:pPr algn="ctr"/>
            <a:r>
              <a:rPr lang="en-GB" dirty="0"/>
              <a:t>Stop and wait protocol</a:t>
            </a:r>
          </a:p>
        </p:txBody>
      </p:sp>
      <p:pic>
        <p:nvPicPr>
          <p:cNvPr id="5" name="Content Placeholder 4">
            <a:extLst>
              <a:ext uri="{FF2B5EF4-FFF2-40B4-BE49-F238E27FC236}">
                <a16:creationId xmlns:a16="http://schemas.microsoft.com/office/drawing/2014/main" id="{CED7D182-EB0C-4461-A45D-B9A78FA250FF}"/>
              </a:ext>
            </a:extLst>
          </p:cNvPr>
          <p:cNvPicPr>
            <a:picLocks noGrp="1" noChangeAspect="1"/>
          </p:cNvPicPr>
          <p:nvPr>
            <p:ph idx="1"/>
          </p:nvPr>
        </p:nvPicPr>
        <p:blipFill>
          <a:blip r:embed="rId2"/>
          <a:stretch>
            <a:fillRect/>
          </a:stretch>
        </p:blipFill>
        <p:spPr>
          <a:xfrm>
            <a:off x="1807860" y="1772960"/>
            <a:ext cx="8913655" cy="4442446"/>
          </a:xfrm>
        </p:spPr>
      </p:pic>
    </p:spTree>
    <p:extLst>
      <p:ext uri="{BB962C8B-B14F-4D97-AF65-F5344CB8AC3E}">
        <p14:creationId xmlns:p14="http://schemas.microsoft.com/office/powerpoint/2010/main" val="1119545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D068B6-9326-432B-9BFA-6FEAE3E4BABA}"/>
              </a:ext>
            </a:extLst>
          </p:cNvPr>
          <p:cNvPicPr>
            <a:picLocks noGrp="1" noChangeAspect="1"/>
          </p:cNvPicPr>
          <p:nvPr>
            <p:ph idx="1"/>
          </p:nvPr>
        </p:nvPicPr>
        <p:blipFill>
          <a:blip r:embed="rId2"/>
          <a:stretch>
            <a:fillRect/>
          </a:stretch>
        </p:blipFill>
        <p:spPr>
          <a:xfrm>
            <a:off x="1054004" y="914400"/>
            <a:ext cx="8913654" cy="5038726"/>
          </a:xfrm>
        </p:spPr>
      </p:pic>
    </p:spTree>
    <p:extLst>
      <p:ext uri="{BB962C8B-B14F-4D97-AF65-F5344CB8AC3E}">
        <p14:creationId xmlns:p14="http://schemas.microsoft.com/office/powerpoint/2010/main" val="3499533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20CD8E-8931-A0CA-602B-79238E28983F}"/>
              </a:ext>
            </a:extLst>
          </p:cNvPr>
          <p:cNvPicPr>
            <a:picLocks noGrp="1" noChangeAspect="1"/>
          </p:cNvPicPr>
          <p:nvPr>
            <p:ph idx="1"/>
          </p:nvPr>
        </p:nvPicPr>
        <p:blipFill>
          <a:blip r:embed="rId2"/>
          <a:stretch>
            <a:fillRect/>
          </a:stretch>
        </p:blipFill>
        <p:spPr>
          <a:xfrm>
            <a:off x="2403129" y="2103438"/>
            <a:ext cx="7385741" cy="3849687"/>
          </a:xfrm>
        </p:spPr>
      </p:pic>
    </p:spTree>
    <p:extLst>
      <p:ext uri="{BB962C8B-B14F-4D97-AF65-F5344CB8AC3E}">
        <p14:creationId xmlns:p14="http://schemas.microsoft.com/office/powerpoint/2010/main" val="423830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AB8637-8817-CCA3-7D84-355AB76AD451}"/>
              </a:ext>
            </a:extLst>
          </p:cNvPr>
          <p:cNvPicPr>
            <a:picLocks noGrp="1" noChangeAspect="1"/>
          </p:cNvPicPr>
          <p:nvPr>
            <p:ph idx="1"/>
          </p:nvPr>
        </p:nvPicPr>
        <p:blipFill>
          <a:blip r:embed="rId2"/>
          <a:stretch>
            <a:fillRect/>
          </a:stretch>
        </p:blipFill>
        <p:spPr>
          <a:xfrm>
            <a:off x="1478442" y="2103438"/>
            <a:ext cx="9235116" cy="3849687"/>
          </a:xfrm>
        </p:spPr>
      </p:pic>
    </p:spTree>
    <p:extLst>
      <p:ext uri="{BB962C8B-B14F-4D97-AF65-F5344CB8AC3E}">
        <p14:creationId xmlns:p14="http://schemas.microsoft.com/office/powerpoint/2010/main" val="130602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A0F4B8-DE14-4BD6-9F90-3714548E29C6}"/>
              </a:ext>
            </a:extLst>
          </p:cNvPr>
          <p:cNvSpPr>
            <a:spLocks noGrp="1"/>
          </p:cNvSpPr>
          <p:nvPr>
            <p:ph idx="1"/>
          </p:nvPr>
        </p:nvSpPr>
        <p:spPr/>
        <p:txBody>
          <a:bodyPr/>
          <a:lstStyle/>
          <a:p>
            <a:pPr algn="just"/>
            <a:r>
              <a:rPr lang="en-GB" b="1" i="0" dirty="0">
                <a:solidFill>
                  <a:srgbClr val="333333"/>
                </a:solidFill>
                <a:effectLst/>
                <a:latin typeface="inter-bold"/>
              </a:rPr>
              <a:t>Duplication Control</a:t>
            </a:r>
            <a:endParaRPr lang="en-GB" b="0" i="0" dirty="0">
              <a:solidFill>
                <a:srgbClr val="333333"/>
              </a:solidFill>
              <a:effectLst/>
              <a:latin typeface="inter-regular"/>
            </a:endParaRPr>
          </a:p>
          <a:p>
            <a:pPr algn="just"/>
            <a:r>
              <a:rPr lang="en-GB" b="0" i="0" dirty="0">
                <a:solidFill>
                  <a:srgbClr val="333333"/>
                </a:solidFill>
                <a:effectLst/>
                <a:latin typeface="inter-regular"/>
              </a:rPr>
              <a:t>Duplication Control is the fourth aspect of reliability. The transport layer guarantees that no duplicate data arrive at the destination. Sequence numbers are used to identify the lost packets; similarly, it allows the receiver to identify and discard duplicate segments.</a:t>
            </a:r>
          </a:p>
          <a:p>
            <a:pPr algn="just"/>
            <a:endParaRPr lang="en-GB" dirty="0">
              <a:solidFill>
                <a:srgbClr val="333333"/>
              </a:solidFill>
              <a:latin typeface="inter-regular"/>
            </a:endParaRPr>
          </a:p>
          <a:p>
            <a:pPr algn="just"/>
            <a:r>
              <a:rPr lang="en-GB" b="0" i="0" dirty="0">
                <a:solidFill>
                  <a:srgbClr val="610B4B"/>
                </a:solidFill>
                <a:effectLst/>
                <a:latin typeface="erdana"/>
              </a:rPr>
              <a:t>Flow Control</a:t>
            </a:r>
          </a:p>
          <a:p>
            <a:pPr algn="just"/>
            <a:r>
              <a:rPr lang="en-GB" b="0" i="0" dirty="0">
                <a:solidFill>
                  <a:srgbClr val="333333"/>
                </a:solidFill>
                <a:effectLst/>
                <a:latin typeface="inter-regular"/>
              </a:rPr>
              <a:t>Flow control is used to prevent the sender from overwhelming the receiver. If the receiver is overloaded with too much data, then the receiver discards the packets and asking for the retransmission of packets. This increases network congestion and thus, reducing the system performance. The transport layer is responsible for flow control. It uses the sliding window protocol that makes the data transmission more efficient as well as it controls the flow of data so that the receiver does not become overwhelmed. Sliding window protocol is byte oriented rather than frame oriented.</a:t>
            </a:r>
          </a:p>
          <a:p>
            <a:pPr algn="just"/>
            <a:endParaRPr lang="en-GB" b="0" i="0" dirty="0">
              <a:solidFill>
                <a:srgbClr val="333333"/>
              </a:solidFill>
              <a:effectLst/>
              <a:latin typeface="inter-regular"/>
            </a:endParaRPr>
          </a:p>
          <a:p>
            <a:endParaRPr lang="en-GB" dirty="0"/>
          </a:p>
        </p:txBody>
      </p:sp>
    </p:spTree>
    <p:extLst>
      <p:ext uri="{BB962C8B-B14F-4D97-AF65-F5344CB8AC3E}">
        <p14:creationId xmlns:p14="http://schemas.microsoft.com/office/powerpoint/2010/main" val="362529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E838B0-6BBD-F1C3-8851-FAE4019548B9}"/>
              </a:ext>
            </a:extLst>
          </p:cNvPr>
          <p:cNvPicPr>
            <a:picLocks noGrp="1" noChangeAspect="1"/>
          </p:cNvPicPr>
          <p:nvPr>
            <p:ph idx="1"/>
          </p:nvPr>
        </p:nvPicPr>
        <p:blipFill>
          <a:blip r:embed="rId2"/>
          <a:stretch>
            <a:fillRect/>
          </a:stretch>
        </p:blipFill>
        <p:spPr>
          <a:xfrm>
            <a:off x="1585989" y="2103438"/>
            <a:ext cx="9020021" cy="3849687"/>
          </a:xfrm>
        </p:spPr>
      </p:pic>
    </p:spTree>
    <p:extLst>
      <p:ext uri="{BB962C8B-B14F-4D97-AF65-F5344CB8AC3E}">
        <p14:creationId xmlns:p14="http://schemas.microsoft.com/office/powerpoint/2010/main" val="32502492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531-73A6-4189-82C6-87B3DF81FE00}"/>
              </a:ext>
            </a:extLst>
          </p:cNvPr>
          <p:cNvSpPr>
            <a:spLocks noGrp="1"/>
          </p:cNvSpPr>
          <p:nvPr>
            <p:ph type="title"/>
          </p:nvPr>
        </p:nvSpPr>
        <p:spPr/>
        <p:txBody>
          <a:bodyPr/>
          <a:lstStyle/>
          <a:p>
            <a:pPr algn="ctr"/>
            <a:r>
              <a:rPr lang="en-GB" dirty="0"/>
              <a:t>Sliding window protocol</a:t>
            </a:r>
          </a:p>
        </p:txBody>
      </p:sp>
      <p:pic>
        <p:nvPicPr>
          <p:cNvPr id="5" name="Content Placeholder 4">
            <a:extLst>
              <a:ext uri="{FF2B5EF4-FFF2-40B4-BE49-F238E27FC236}">
                <a16:creationId xmlns:a16="http://schemas.microsoft.com/office/drawing/2014/main" id="{40B825D4-0F5E-405A-BBF8-C6EB22E7692C}"/>
              </a:ext>
            </a:extLst>
          </p:cNvPr>
          <p:cNvPicPr>
            <a:picLocks noGrp="1" noChangeAspect="1"/>
          </p:cNvPicPr>
          <p:nvPr>
            <p:ph idx="1"/>
          </p:nvPr>
        </p:nvPicPr>
        <p:blipFill>
          <a:blip r:embed="rId2"/>
          <a:stretch>
            <a:fillRect/>
          </a:stretch>
        </p:blipFill>
        <p:spPr>
          <a:xfrm>
            <a:off x="2201484" y="2103438"/>
            <a:ext cx="7789032" cy="3849687"/>
          </a:xfrm>
        </p:spPr>
      </p:pic>
    </p:spTree>
    <p:extLst>
      <p:ext uri="{BB962C8B-B14F-4D97-AF65-F5344CB8AC3E}">
        <p14:creationId xmlns:p14="http://schemas.microsoft.com/office/powerpoint/2010/main" val="473092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AF9230-399E-4114-AE66-4F97289707BC}"/>
              </a:ext>
            </a:extLst>
          </p:cNvPr>
          <p:cNvPicPr>
            <a:picLocks noGrp="1" noChangeAspect="1"/>
          </p:cNvPicPr>
          <p:nvPr>
            <p:ph idx="1"/>
          </p:nvPr>
        </p:nvPicPr>
        <p:blipFill>
          <a:blip r:embed="rId2"/>
          <a:stretch>
            <a:fillRect/>
          </a:stretch>
        </p:blipFill>
        <p:spPr>
          <a:xfrm>
            <a:off x="2477294" y="2103438"/>
            <a:ext cx="7237411" cy="3849687"/>
          </a:xfrm>
        </p:spPr>
      </p:pic>
    </p:spTree>
    <p:extLst>
      <p:ext uri="{BB962C8B-B14F-4D97-AF65-F5344CB8AC3E}">
        <p14:creationId xmlns:p14="http://schemas.microsoft.com/office/powerpoint/2010/main" val="2116368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B20C-9091-4F7B-9A72-A65AC9A7FEDA}"/>
              </a:ext>
            </a:extLst>
          </p:cNvPr>
          <p:cNvSpPr>
            <a:spLocks noGrp="1"/>
          </p:cNvSpPr>
          <p:nvPr>
            <p:ph type="title"/>
          </p:nvPr>
        </p:nvSpPr>
        <p:spPr/>
        <p:txBody>
          <a:bodyPr/>
          <a:lstStyle/>
          <a:p>
            <a:pPr algn="ctr"/>
            <a:r>
              <a:rPr lang="en-GB" dirty="0"/>
              <a:t>Go-Back –N ARQ</a:t>
            </a:r>
          </a:p>
        </p:txBody>
      </p:sp>
      <p:pic>
        <p:nvPicPr>
          <p:cNvPr id="5" name="Content Placeholder 4">
            <a:extLst>
              <a:ext uri="{FF2B5EF4-FFF2-40B4-BE49-F238E27FC236}">
                <a16:creationId xmlns:a16="http://schemas.microsoft.com/office/drawing/2014/main" id="{50E42C81-C6B3-4E36-8B83-82C26EE59311}"/>
              </a:ext>
            </a:extLst>
          </p:cNvPr>
          <p:cNvPicPr>
            <a:picLocks noGrp="1" noChangeAspect="1"/>
          </p:cNvPicPr>
          <p:nvPr>
            <p:ph idx="1"/>
          </p:nvPr>
        </p:nvPicPr>
        <p:blipFill>
          <a:blip r:embed="rId2"/>
          <a:stretch>
            <a:fillRect/>
          </a:stretch>
        </p:blipFill>
        <p:spPr>
          <a:xfrm>
            <a:off x="1701092" y="2103438"/>
            <a:ext cx="8789816" cy="3849687"/>
          </a:xfrm>
        </p:spPr>
      </p:pic>
    </p:spTree>
    <p:extLst>
      <p:ext uri="{BB962C8B-B14F-4D97-AF65-F5344CB8AC3E}">
        <p14:creationId xmlns:p14="http://schemas.microsoft.com/office/powerpoint/2010/main" val="13274703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000CA5-8A9C-48F1-B77D-D814AE497BC7}"/>
              </a:ext>
            </a:extLst>
          </p:cNvPr>
          <p:cNvPicPr>
            <a:picLocks noGrp="1" noChangeAspect="1"/>
          </p:cNvPicPr>
          <p:nvPr>
            <p:ph idx="1"/>
          </p:nvPr>
        </p:nvPicPr>
        <p:blipFill>
          <a:blip r:embed="rId2"/>
          <a:stretch>
            <a:fillRect/>
          </a:stretch>
        </p:blipFill>
        <p:spPr>
          <a:xfrm>
            <a:off x="2243535" y="2103438"/>
            <a:ext cx="7704929" cy="3849687"/>
          </a:xfrm>
        </p:spPr>
      </p:pic>
    </p:spTree>
    <p:extLst>
      <p:ext uri="{BB962C8B-B14F-4D97-AF65-F5344CB8AC3E}">
        <p14:creationId xmlns:p14="http://schemas.microsoft.com/office/powerpoint/2010/main" val="2494585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B71E8A-5E76-4B3B-A137-A801662B7870}"/>
              </a:ext>
            </a:extLst>
          </p:cNvPr>
          <p:cNvPicPr>
            <a:picLocks noGrp="1" noChangeAspect="1"/>
          </p:cNvPicPr>
          <p:nvPr>
            <p:ph idx="1"/>
          </p:nvPr>
        </p:nvPicPr>
        <p:blipFill>
          <a:blip r:embed="rId2"/>
          <a:stretch>
            <a:fillRect/>
          </a:stretch>
        </p:blipFill>
        <p:spPr>
          <a:xfrm>
            <a:off x="2300610" y="2103438"/>
            <a:ext cx="7590779" cy="3849687"/>
          </a:xfrm>
        </p:spPr>
      </p:pic>
    </p:spTree>
    <p:extLst>
      <p:ext uri="{BB962C8B-B14F-4D97-AF65-F5344CB8AC3E}">
        <p14:creationId xmlns:p14="http://schemas.microsoft.com/office/powerpoint/2010/main" val="1038728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30D2D8-2603-4C81-92F0-1FC901EE6173}"/>
              </a:ext>
            </a:extLst>
          </p:cNvPr>
          <p:cNvPicPr>
            <a:picLocks noGrp="1" noChangeAspect="1"/>
          </p:cNvPicPr>
          <p:nvPr>
            <p:ph idx="1"/>
          </p:nvPr>
        </p:nvPicPr>
        <p:blipFill>
          <a:blip r:embed="rId2"/>
          <a:stretch>
            <a:fillRect/>
          </a:stretch>
        </p:blipFill>
        <p:spPr>
          <a:xfrm>
            <a:off x="2193078" y="2103438"/>
            <a:ext cx="7805843" cy="3849687"/>
          </a:xfrm>
        </p:spPr>
      </p:pic>
    </p:spTree>
    <p:extLst>
      <p:ext uri="{BB962C8B-B14F-4D97-AF65-F5344CB8AC3E}">
        <p14:creationId xmlns:p14="http://schemas.microsoft.com/office/powerpoint/2010/main" val="3999191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2B03F8-CF18-4860-AFF6-B2F0F26456B0}"/>
              </a:ext>
            </a:extLst>
          </p:cNvPr>
          <p:cNvPicPr>
            <a:picLocks noGrp="1" noChangeAspect="1"/>
          </p:cNvPicPr>
          <p:nvPr>
            <p:ph idx="1"/>
          </p:nvPr>
        </p:nvPicPr>
        <p:blipFill>
          <a:blip r:embed="rId2"/>
          <a:stretch>
            <a:fillRect/>
          </a:stretch>
        </p:blipFill>
        <p:spPr>
          <a:xfrm>
            <a:off x="2631773" y="2103438"/>
            <a:ext cx="6928453" cy="3849687"/>
          </a:xfrm>
        </p:spPr>
      </p:pic>
    </p:spTree>
    <p:extLst>
      <p:ext uri="{BB962C8B-B14F-4D97-AF65-F5344CB8AC3E}">
        <p14:creationId xmlns:p14="http://schemas.microsoft.com/office/powerpoint/2010/main" val="34069591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E6C4A2-492A-44CF-B9D9-DE6309A89F66}"/>
              </a:ext>
            </a:extLst>
          </p:cNvPr>
          <p:cNvPicPr>
            <a:picLocks noGrp="1" noChangeAspect="1"/>
          </p:cNvPicPr>
          <p:nvPr>
            <p:ph idx="1"/>
          </p:nvPr>
        </p:nvPicPr>
        <p:blipFill>
          <a:blip r:embed="rId2"/>
          <a:stretch>
            <a:fillRect/>
          </a:stretch>
        </p:blipFill>
        <p:spPr>
          <a:xfrm>
            <a:off x="2492093" y="2103438"/>
            <a:ext cx="7207814" cy="3849687"/>
          </a:xfrm>
        </p:spPr>
      </p:pic>
    </p:spTree>
    <p:extLst>
      <p:ext uri="{BB962C8B-B14F-4D97-AF65-F5344CB8AC3E}">
        <p14:creationId xmlns:p14="http://schemas.microsoft.com/office/powerpoint/2010/main" val="2545268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6503-8C37-46CC-8973-F16EAB594135}"/>
              </a:ext>
            </a:extLst>
          </p:cNvPr>
          <p:cNvSpPr>
            <a:spLocks noGrp="1"/>
          </p:cNvSpPr>
          <p:nvPr>
            <p:ph type="title"/>
          </p:nvPr>
        </p:nvSpPr>
        <p:spPr/>
        <p:txBody>
          <a:bodyPr/>
          <a:lstStyle/>
          <a:p>
            <a:pPr algn="ctr"/>
            <a:r>
              <a:rPr lang="en-GB" dirty="0"/>
              <a:t>Selective Repeat ARQ</a:t>
            </a:r>
          </a:p>
        </p:txBody>
      </p:sp>
      <p:pic>
        <p:nvPicPr>
          <p:cNvPr id="5" name="Content Placeholder 4">
            <a:extLst>
              <a:ext uri="{FF2B5EF4-FFF2-40B4-BE49-F238E27FC236}">
                <a16:creationId xmlns:a16="http://schemas.microsoft.com/office/drawing/2014/main" id="{4B062BD7-44A8-4B33-A42E-14AD6A7D7930}"/>
              </a:ext>
            </a:extLst>
          </p:cNvPr>
          <p:cNvPicPr>
            <a:picLocks noGrp="1" noChangeAspect="1"/>
          </p:cNvPicPr>
          <p:nvPr>
            <p:ph idx="1"/>
          </p:nvPr>
        </p:nvPicPr>
        <p:blipFill>
          <a:blip r:embed="rId2"/>
          <a:stretch>
            <a:fillRect/>
          </a:stretch>
        </p:blipFill>
        <p:spPr>
          <a:xfrm>
            <a:off x="1724116" y="2103438"/>
            <a:ext cx="8743768" cy="3849687"/>
          </a:xfrm>
        </p:spPr>
      </p:pic>
    </p:spTree>
    <p:extLst>
      <p:ext uri="{BB962C8B-B14F-4D97-AF65-F5344CB8AC3E}">
        <p14:creationId xmlns:p14="http://schemas.microsoft.com/office/powerpoint/2010/main" val="386028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E74E1D-73A3-4092-8F06-39FED49A50FB}"/>
              </a:ext>
            </a:extLst>
          </p:cNvPr>
          <p:cNvSpPr>
            <a:spLocks noGrp="1"/>
          </p:cNvSpPr>
          <p:nvPr>
            <p:ph idx="1"/>
          </p:nvPr>
        </p:nvSpPr>
        <p:spPr>
          <a:xfrm>
            <a:off x="1066800" y="879499"/>
            <a:ext cx="10058400" cy="5073245"/>
          </a:xfrm>
        </p:spPr>
        <p:txBody>
          <a:bodyPr/>
          <a:lstStyle/>
          <a:p>
            <a:pPr algn="just"/>
            <a:r>
              <a:rPr lang="en-GB" b="0" i="0" dirty="0">
                <a:solidFill>
                  <a:srgbClr val="610B4B"/>
                </a:solidFill>
                <a:effectLst/>
                <a:latin typeface="erdana"/>
              </a:rPr>
              <a:t>Multiplexing</a:t>
            </a:r>
          </a:p>
          <a:p>
            <a:pPr algn="just"/>
            <a:r>
              <a:rPr lang="en-GB" b="0" i="0" dirty="0">
                <a:solidFill>
                  <a:srgbClr val="333333"/>
                </a:solidFill>
                <a:effectLst/>
                <a:latin typeface="inter-regular"/>
              </a:rPr>
              <a:t>The transport layer uses the multiplexing to improve transmission efficiency.</a:t>
            </a:r>
          </a:p>
          <a:p>
            <a:pPr algn="just"/>
            <a:r>
              <a:rPr lang="en-GB" b="1" i="0" dirty="0">
                <a:solidFill>
                  <a:srgbClr val="333333"/>
                </a:solidFill>
                <a:effectLst/>
                <a:latin typeface="inter-bold"/>
              </a:rPr>
              <a:t>Multiplexing can occur in two ways:</a:t>
            </a:r>
            <a:endParaRPr lang="en-GB" b="0" i="0" dirty="0">
              <a:solidFill>
                <a:srgbClr val="333333"/>
              </a:solidFill>
              <a:effectLst/>
              <a:latin typeface="inter-regular"/>
            </a:endParaRPr>
          </a:p>
          <a:p>
            <a:pPr algn="just">
              <a:buFont typeface="Arial" panose="020B0604020202020204" pitchFamily="34" charset="0"/>
              <a:buChar char="•"/>
            </a:pPr>
            <a:r>
              <a:rPr lang="en-GB" b="1" i="0" dirty="0">
                <a:solidFill>
                  <a:srgbClr val="000000"/>
                </a:solidFill>
                <a:effectLst/>
                <a:latin typeface="inter-bold"/>
              </a:rPr>
              <a:t>Upward multiplexing:</a:t>
            </a:r>
            <a:r>
              <a:rPr lang="en-GB" b="0" i="0" dirty="0">
                <a:solidFill>
                  <a:srgbClr val="000000"/>
                </a:solidFill>
                <a:effectLst/>
                <a:latin typeface="inter-regular"/>
              </a:rPr>
              <a:t> Upward multiplexing means multiple transport layer connections use the same network connection. To make more cost-effective, the transport layer sends several transmissions bound for the same destination along the same path; this is achieved through upward multiplexing.</a:t>
            </a:r>
          </a:p>
          <a:p>
            <a:pPr algn="just">
              <a:buFont typeface="Arial" panose="020B0604020202020204" pitchFamily="34" charset="0"/>
              <a:buChar char="•"/>
            </a:pPr>
            <a:endParaRPr lang="en-GB" dirty="0">
              <a:solidFill>
                <a:srgbClr val="000000"/>
              </a:solidFill>
              <a:latin typeface="inter-regular"/>
            </a:endParaRPr>
          </a:p>
          <a:p>
            <a:pPr algn="just">
              <a:buFont typeface="Arial" panose="020B0604020202020204" pitchFamily="34" charset="0"/>
              <a:buChar char="•"/>
            </a:pPr>
            <a:endParaRPr lang="en-GB" b="0" i="0" dirty="0">
              <a:solidFill>
                <a:srgbClr val="000000"/>
              </a:solidFill>
              <a:effectLst/>
              <a:latin typeface="inter-regular"/>
            </a:endParaRPr>
          </a:p>
          <a:p>
            <a:br>
              <a:rPr lang="en-GB" dirty="0"/>
            </a:br>
            <a:endParaRPr lang="en-GB" dirty="0"/>
          </a:p>
        </p:txBody>
      </p:sp>
      <p:pic>
        <p:nvPicPr>
          <p:cNvPr id="5" name="Picture 4">
            <a:extLst>
              <a:ext uri="{FF2B5EF4-FFF2-40B4-BE49-F238E27FC236}">
                <a16:creationId xmlns:a16="http://schemas.microsoft.com/office/drawing/2014/main" id="{E58BFE7B-C120-4752-96B2-D57EBF68E1E3}"/>
              </a:ext>
            </a:extLst>
          </p:cNvPr>
          <p:cNvPicPr>
            <a:picLocks noChangeAspect="1"/>
          </p:cNvPicPr>
          <p:nvPr/>
        </p:nvPicPr>
        <p:blipFill>
          <a:blip r:embed="rId2"/>
          <a:stretch>
            <a:fillRect/>
          </a:stretch>
        </p:blipFill>
        <p:spPr>
          <a:xfrm>
            <a:off x="2333898" y="3544389"/>
            <a:ext cx="5889462" cy="2508067"/>
          </a:xfrm>
          <a:prstGeom prst="rect">
            <a:avLst/>
          </a:prstGeom>
        </p:spPr>
      </p:pic>
    </p:spTree>
    <p:extLst>
      <p:ext uri="{BB962C8B-B14F-4D97-AF65-F5344CB8AC3E}">
        <p14:creationId xmlns:p14="http://schemas.microsoft.com/office/powerpoint/2010/main" val="20704299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179670-F697-43C2-A731-8F918994FEA3}"/>
              </a:ext>
            </a:extLst>
          </p:cNvPr>
          <p:cNvPicPr>
            <a:picLocks noGrp="1" noChangeAspect="1"/>
          </p:cNvPicPr>
          <p:nvPr>
            <p:ph idx="1"/>
          </p:nvPr>
        </p:nvPicPr>
        <p:blipFill>
          <a:blip r:embed="rId2"/>
          <a:stretch>
            <a:fillRect/>
          </a:stretch>
        </p:blipFill>
        <p:spPr>
          <a:xfrm>
            <a:off x="1834277" y="2103438"/>
            <a:ext cx="8523446" cy="3849687"/>
          </a:xfrm>
        </p:spPr>
      </p:pic>
    </p:spTree>
    <p:extLst>
      <p:ext uri="{BB962C8B-B14F-4D97-AF65-F5344CB8AC3E}">
        <p14:creationId xmlns:p14="http://schemas.microsoft.com/office/powerpoint/2010/main" val="15651939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DCF937-BBA2-48EC-8B84-E39378CFC06F}"/>
              </a:ext>
            </a:extLst>
          </p:cNvPr>
          <p:cNvPicPr>
            <a:picLocks noGrp="1" noChangeAspect="1"/>
          </p:cNvPicPr>
          <p:nvPr>
            <p:ph idx="1"/>
          </p:nvPr>
        </p:nvPicPr>
        <p:blipFill>
          <a:blip r:embed="rId2"/>
          <a:stretch>
            <a:fillRect/>
          </a:stretch>
        </p:blipFill>
        <p:spPr>
          <a:xfrm>
            <a:off x="1903857" y="2103438"/>
            <a:ext cx="8384286" cy="3849687"/>
          </a:xfrm>
        </p:spPr>
      </p:pic>
    </p:spTree>
    <p:extLst>
      <p:ext uri="{BB962C8B-B14F-4D97-AF65-F5344CB8AC3E}">
        <p14:creationId xmlns:p14="http://schemas.microsoft.com/office/powerpoint/2010/main" val="27000213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AA8A56-9913-4193-9784-73D63549D1D1}"/>
              </a:ext>
            </a:extLst>
          </p:cNvPr>
          <p:cNvPicPr>
            <a:picLocks noGrp="1" noChangeAspect="1"/>
          </p:cNvPicPr>
          <p:nvPr>
            <p:ph idx="1"/>
          </p:nvPr>
        </p:nvPicPr>
        <p:blipFill>
          <a:blip r:embed="rId2"/>
          <a:stretch>
            <a:fillRect/>
          </a:stretch>
        </p:blipFill>
        <p:spPr>
          <a:xfrm>
            <a:off x="2667830" y="2103438"/>
            <a:ext cx="6856340" cy="3849687"/>
          </a:xfrm>
        </p:spPr>
      </p:pic>
    </p:spTree>
    <p:extLst>
      <p:ext uri="{BB962C8B-B14F-4D97-AF65-F5344CB8AC3E}">
        <p14:creationId xmlns:p14="http://schemas.microsoft.com/office/powerpoint/2010/main" val="28530979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9A5815-1C5F-4959-8566-1756DB7756DB}"/>
              </a:ext>
            </a:extLst>
          </p:cNvPr>
          <p:cNvPicPr>
            <a:picLocks noGrp="1" noChangeAspect="1"/>
          </p:cNvPicPr>
          <p:nvPr>
            <p:ph idx="1"/>
          </p:nvPr>
        </p:nvPicPr>
        <p:blipFill>
          <a:blip r:embed="rId2"/>
          <a:stretch>
            <a:fillRect/>
          </a:stretch>
        </p:blipFill>
        <p:spPr>
          <a:xfrm>
            <a:off x="1724098" y="942322"/>
            <a:ext cx="8885734" cy="5010804"/>
          </a:xfrm>
        </p:spPr>
      </p:pic>
    </p:spTree>
    <p:extLst>
      <p:ext uri="{BB962C8B-B14F-4D97-AF65-F5344CB8AC3E}">
        <p14:creationId xmlns:p14="http://schemas.microsoft.com/office/powerpoint/2010/main" val="287092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D6A053-AAEE-4E59-8A32-A64A3A45C1C7}"/>
              </a:ext>
            </a:extLst>
          </p:cNvPr>
          <p:cNvPicPr>
            <a:picLocks noGrp="1" noChangeAspect="1"/>
          </p:cNvPicPr>
          <p:nvPr>
            <p:ph idx="1"/>
          </p:nvPr>
        </p:nvPicPr>
        <p:blipFill>
          <a:blip r:embed="rId2"/>
          <a:stretch>
            <a:fillRect/>
          </a:stretch>
        </p:blipFill>
        <p:spPr>
          <a:xfrm>
            <a:off x="1735027" y="2103438"/>
            <a:ext cx="8721946" cy="3849687"/>
          </a:xfrm>
        </p:spPr>
      </p:pic>
    </p:spTree>
    <p:extLst>
      <p:ext uri="{BB962C8B-B14F-4D97-AF65-F5344CB8AC3E}">
        <p14:creationId xmlns:p14="http://schemas.microsoft.com/office/powerpoint/2010/main" val="338563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754149-44F3-4064-87FE-4C3C3B57CBF0}"/>
              </a:ext>
            </a:extLst>
          </p:cNvPr>
          <p:cNvPicPr>
            <a:picLocks noGrp="1" noChangeAspect="1"/>
          </p:cNvPicPr>
          <p:nvPr>
            <p:ph idx="1"/>
          </p:nvPr>
        </p:nvPicPr>
        <p:blipFill>
          <a:blip r:embed="rId2"/>
          <a:stretch>
            <a:fillRect/>
          </a:stretch>
        </p:blipFill>
        <p:spPr>
          <a:xfrm>
            <a:off x="1396758" y="2491502"/>
            <a:ext cx="9398483" cy="3073558"/>
          </a:xfrm>
        </p:spPr>
      </p:pic>
    </p:spTree>
    <p:extLst>
      <p:ext uri="{BB962C8B-B14F-4D97-AF65-F5344CB8AC3E}">
        <p14:creationId xmlns:p14="http://schemas.microsoft.com/office/powerpoint/2010/main" val="18167942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E0EA28-D944-40D6-99D6-E46B78927846}"/>
              </a:ext>
            </a:extLst>
          </p:cNvPr>
          <p:cNvPicPr>
            <a:picLocks noGrp="1" noChangeAspect="1"/>
          </p:cNvPicPr>
          <p:nvPr>
            <p:ph idx="1"/>
          </p:nvPr>
        </p:nvPicPr>
        <p:blipFill>
          <a:blip r:embed="rId2"/>
          <a:stretch>
            <a:fillRect/>
          </a:stretch>
        </p:blipFill>
        <p:spPr>
          <a:xfrm>
            <a:off x="1568217" y="2205738"/>
            <a:ext cx="9055565" cy="3645087"/>
          </a:xfrm>
        </p:spPr>
      </p:pic>
    </p:spTree>
    <p:extLst>
      <p:ext uri="{BB962C8B-B14F-4D97-AF65-F5344CB8AC3E}">
        <p14:creationId xmlns:p14="http://schemas.microsoft.com/office/powerpoint/2010/main" val="35179068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0F4609-C6F2-4B44-94E4-505D23EB77F8}"/>
              </a:ext>
            </a:extLst>
          </p:cNvPr>
          <p:cNvPicPr>
            <a:picLocks noGrp="1" noChangeAspect="1"/>
          </p:cNvPicPr>
          <p:nvPr>
            <p:ph idx="1"/>
          </p:nvPr>
        </p:nvPicPr>
        <p:blipFill>
          <a:blip r:embed="rId2"/>
          <a:stretch>
            <a:fillRect/>
          </a:stretch>
        </p:blipFill>
        <p:spPr>
          <a:xfrm>
            <a:off x="1425335" y="2310518"/>
            <a:ext cx="9341330" cy="3435527"/>
          </a:xfrm>
        </p:spPr>
      </p:pic>
    </p:spTree>
    <p:extLst>
      <p:ext uri="{BB962C8B-B14F-4D97-AF65-F5344CB8AC3E}">
        <p14:creationId xmlns:p14="http://schemas.microsoft.com/office/powerpoint/2010/main" val="7905398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DE834A-085D-4930-B85D-84DB37A1D87F}"/>
              </a:ext>
            </a:extLst>
          </p:cNvPr>
          <p:cNvPicPr>
            <a:picLocks noChangeAspect="1"/>
          </p:cNvPicPr>
          <p:nvPr/>
        </p:nvPicPr>
        <p:blipFill>
          <a:blip r:embed="rId2"/>
          <a:stretch>
            <a:fillRect/>
          </a:stretch>
        </p:blipFill>
        <p:spPr>
          <a:xfrm>
            <a:off x="1689197" y="1116824"/>
            <a:ext cx="7886782" cy="4303003"/>
          </a:xfrm>
          <a:prstGeom prst="rect">
            <a:avLst/>
          </a:prstGeom>
        </p:spPr>
      </p:pic>
    </p:spTree>
    <p:extLst>
      <p:ext uri="{BB962C8B-B14F-4D97-AF65-F5344CB8AC3E}">
        <p14:creationId xmlns:p14="http://schemas.microsoft.com/office/powerpoint/2010/main" val="37590413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2DE313-2681-47E2-90FB-FE342C8E75FA}"/>
              </a:ext>
            </a:extLst>
          </p:cNvPr>
          <p:cNvPicPr>
            <a:picLocks noGrp="1" noChangeAspect="1"/>
          </p:cNvPicPr>
          <p:nvPr>
            <p:ph idx="1"/>
          </p:nvPr>
        </p:nvPicPr>
        <p:blipFill>
          <a:blip r:embed="rId2"/>
          <a:stretch>
            <a:fillRect/>
          </a:stretch>
        </p:blipFill>
        <p:spPr>
          <a:xfrm>
            <a:off x="1598455" y="1558834"/>
            <a:ext cx="7934977" cy="4394291"/>
          </a:xfrm>
        </p:spPr>
      </p:pic>
    </p:spTree>
    <p:extLst>
      <p:ext uri="{BB962C8B-B14F-4D97-AF65-F5344CB8AC3E}">
        <p14:creationId xmlns:p14="http://schemas.microsoft.com/office/powerpoint/2010/main" val="33494214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{C59A1C61-8A45-42E5-9B4D-D489265D8143}tf78438558_win32</Template>
  <TotalTime>0</TotalTime>
  <Words>4479</Words>
  <Application>Microsoft Office PowerPoint</Application>
  <PresentationFormat>Widescreen</PresentationFormat>
  <Paragraphs>312</Paragraphs>
  <Slides>126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126</vt:i4>
      </vt:variant>
    </vt:vector>
  </HeadingPairs>
  <TitlesOfParts>
    <vt:vector size="139" baseType="lpstr">
      <vt:lpstr>Arial</vt:lpstr>
      <vt:lpstr>Calibri</vt:lpstr>
      <vt:lpstr>Century Gothic</vt:lpstr>
      <vt:lpstr>erdana</vt:lpstr>
      <vt:lpstr>Garamond</vt:lpstr>
      <vt:lpstr>inter-bold</vt:lpstr>
      <vt:lpstr>inter-regular</vt:lpstr>
      <vt:lpstr>Noto Sans Symbols</vt:lpstr>
      <vt:lpstr>Source Sans Pro</vt:lpstr>
      <vt:lpstr>Times New Roman</vt:lpstr>
      <vt:lpstr>Wingdings</vt:lpstr>
      <vt:lpstr>ZapfDingbats</vt:lpstr>
      <vt:lpstr>SavonVTI</vt:lpstr>
      <vt:lpstr>Module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UDP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TCP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TCP segment</vt:lpstr>
      <vt:lpstr>PowerPoint Presentation</vt:lpstr>
      <vt:lpstr>PowerPoint Presentation</vt:lpstr>
      <vt:lpstr>PowerPoint Presentation</vt:lpstr>
      <vt:lpstr>PowerPoint Presentation</vt:lpstr>
      <vt:lpstr>PowerPoint Presentation</vt:lpstr>
      <vt:lpstr>TCP Connection</vt:lpstr>
      <vt:lpstr>PowerPoint Presentation</vt:lpstr>
      <vt:lpstr>PowerPoint Presentation</vt:lpstr>
      <vt:lpstr>PowerPoint Presentation</vt:lpstr>
      <vt:lpstr>PowerPoint Presentation</vt:lpstr>
      <vt:lpstr>PowerPoint Presentation</vt:lpstr>
      <vt:lpstr>PowerPoint Presentation</vt:lpstr>
      <vt:lpstr>Data Transfer in TCP</vt:lpstr>
      <vt:lpstr>Connection termination in TCP</vt:lpstr>
      <vt:lpstr>TRANSPORT-LAYER PROTOCOLS   </vt:lpstr>
      <vt:lpstr>Simple Protocol</vt:lpstr>
      <vt:lpstr>PowerPoint Presentation</vt:lpstr>
      <vt:lpstr>PowerPoint Presentation</vt:lpstr>
      <vt:lpstr>Stop and wait protocol</vt:lpstr>
      <vt:lpstr>PowerPoint Presentation</vt:lpstr>
      <vt:lpstr>PowerPoint Presentation</vt:lpstr>
      <vt:lpstr>PowerPoint Presentation</vt:lpstr>
      <vt:lpstr>PowerPoint Presentation</vt:lpstr>
      <vt:lpstr>Sliding window protocol</vt:lpstr>
      <vt:lpstr>PowerPoint Presentation</vt:lpstr>
      <vt:lpstr>Go-Back –N ARQ</vt:lpstr>
      <vt:lpstr>PowerPoint Presentation</vt:lpstr>
      <vt:lpstr>PowerPoint Presentation</vt:lpstr>
      <vt:lpstr>PowerPoint Presentation</vt:lpstr>
      <vt:lpstr>PowerPoint Presentation</vt:lpstr>
      <vt:lpstr>PowerPoint Presentation</vt:lpstr>
      <vt:lpstr>Selective Repeat ARQ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Lost acknowledgement</vt:lpstr>
      <vt:lpstr>Lost acknowledgment corrected by resending a segment</vt:lpstr>
      <vt:lpstr>TCP Congestion control</vt:lpstr>
      <vt:lpstr>PowerPoint Presentation</vt:lpstr>
      <vt:lpstr>PowerPoint Presentation</vt:lpstr>
      <vt:lpstr>PowerPoint Presentation</vt:lpstr>
      <vt:lpstr>PowerPoint Presentation</vt:lpstr>
      <vt:lpstr>Congestion avoidance additive increase</vt:lpstr>
      <vt:lpstr>PowerPoint Presentation</vt:lpstr>
      <vt:lpstr>Example of Taho TCP</vt:lpstr>
      <vt:lpstr>PowerPoint Presentation</vt:lpstr>
      <vt:lpstr>PowerPoint Presentation</vt:lpstr>
      <vt:lpstr>Session Layer: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Remote Procedure call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dc:title>
  <dc:creator>mayank mishra</dc:creator>
  <cp:lastModifiedBy>mayank mishra</cp:lastModifiedBy>
  <cp:revision>82</cp:revision>
  <dcterms:created xsi:type="dcterms:W3CDTF">2022-02-14T06:04:52Z</dcterms:created>
  <dcterms:modified xsi:type="dcterms:W3CDTF">2023-03-06T10:05:24Z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